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65" r:id="rId10"/>
    <p:sldId id="266" r:id="rId11"/>
    <p:sldId id="268" r:id="rId12"/>
    <p:sldId id="271" r:id="rId13"/>
    <p:sldId id="270" r:id="rId14"/>
    <p:sldId id="272" r:id="rId15"/>
    <p:sldId id="273" r:id="rId16"/>
    <p:sldId id="269" r:id="rId17"/>
    <p:sldId id="274"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5" d="100"/>
          <a:sy n="85" d="100"/>
        </p:scale>
        <p:origin x="96" y="10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11/3/2021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11/3/2021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www.youtube.com/watch?v=7hx4gdlfamo"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Hopping the Train …  and Stopping the Train Part 1</a:t>
            </a:r>
            <a:endParaRPr lang="en-US" dirty="0"/>
          </a:p>
        </p:txBody>
      </p:sp>
      <p:sp>
        <p:nvSpPr>
          <p:cNvPr id="3" name="Subtitle 2"/>
          <p:cNvSpPr>
            <a:spLocks noGrp="1"/>
          </p:cNvSpPr>
          <p:nvPr>
            <p:ph type="subTitle" idx="1"/>
          </p:nvPr>
        </p:nvSpPr>
        <p:spPr/>
        <p:txBody>
          <a:bodyPr/>
          <a:lstStyle/>
          <a:p>
            <a:r>
              <a:rPr lang="en-CA" dirty="0" smtClean="0"/>
              <a:t>Hopping the Train and </a:t>
            </a:r>
            <a:r>
              <a:rPr lang="en-CA" dirty="0" err="1" smtClean="0"/>
              <a:t>stayin</a:t>
            </a:r>
            <a:r>
              <a:rPr lang="en-CA" dirty="0" smtClean="0"/>
              <a:t>’ alive…&amp;</a:t>
            </a:r>
          </a:p>
          <a:p>
            <a:r>
              <a:rPr lang="en-CA" dirty="0" err="1" smtClean="0"/>
              <a:t>Ridin</a:t>
            </a:r>
            <a:r>
              <a:rPr lang="en-CA" dirty="0" smtClean="0"/>
              <a:t>’ the rods without getting caught</a:t>
            </a:r>
            <a:endParaRPr lang="en-US" dirty="0"/>
          </a:p>
        </p:txBody>
      </p:sp>
    </p:spTree>
    <p:extLst>
      <p:ext uri="{BB962C8B-B14F-4D97-AF65-F5344CB8AC3E}">
        <p14:creationId xmlns:p14="http://schemas.microsoft.com/office/powerpoint/2010/main" val="240772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9363" y="603314"/>
            <a:ext cx="6070863" cy="5380008"/>
          </a:xfrm>
        </p:spPr>
        <p:txBody>
          <a:bodyPr>
            <a:normAutofit lnSpcReduction="10000"/>
          </a:bodyPr>
          <a:lstStyle/>
          <a:p>
            <a:pPr marL="0" indent="0">
              <a:buNone/>
            </a:pPr>
            <a:r>
              <a:rPr lang="en-CA" dirty="0" smtClean="0"/>
              <a:t>We never stop to worry                        The engineer is </a:t>
            </a:r>
            <a:r>
              <a:rPr lang="en-CA" dirty="0" err="1" smtClean="0"/>
              <a:t>watchin</a:t>
            </a:r>
            <a:r>
              <a:rPr lang="en-CA" dirty="0" smtClean="0"/>
              <a:t>’ the line            All we have to do is watch the Mountie And we have no trouble </a:t>
            </a:r>
            <a:r>
              <a:rPr lang="en-CA" dirty="0" err="1" smtClean="0"/>
              <a:t>gettin</a:t>
            </a:r>
            <a:r>
              <a:rPr lang="en-CA" dirty="0" smtClean="0"/>
              <a:t>’ off in time</a:t>
            </a:r>
          </a:p>
          <a:p>
            <a:pPr marL="0" indent="0">
              <a:buNone/>
            </a:pPr>
            <a:endParaRPr lang="en-CA" dirty="0" smtClean="0"/>
          </a:p>
          <a:p>
            <a:pPr marL="0" indent="0">
              <a:buNone/>
            </a:pPr>
            <a:r>
              <a:rPr lang="en-CA" dirty="0" smtClean="0"/>
              <a:t>His coat and buttons glisten in the sunlight And at his side is hung a wicked gun </a:t>
            </a:r>
            <a:r>
              <a:rPr lang="en-CA" dirty="0" err="1" smtClean="0"/>
              <a:t>Waitin</a:t>
            </a:r>
            <a:r>
              <a:rPr lang="en-CA" dirty="0" smtClean="0"/>
              <a:t>’ there to catch a bunch of hobos </a:t>
            </a:r>
            <a:r>
              <a:rPr lang="en-CA" dirty="0" err="1" smtClean="0"/>
              <a:t>‘Cause</a:t>
            </a:r>
            <a:r>
              <a:rPr lang="en-CA" dirty="0" smtClean="0"/>
              <a:t> Depression’s made us all go on the bum. </a:t>
            </a:r>
          </a:p>
          <a:p>
            <a:pPr marL="0" indent="0">
              <a:buNone/>
            </a:pPr>
            <a:endParaRPr lang="en-CA" dirty="0" smtClean="0"/>
          </a:p>
          <a:p>
            <a:pPr marL="0" indent="0">
              <a:buNone/>
            </a:pPr>
            <a:r>
              <a:rPr lang="en-CA" dirty="0" smtClean="0"/>
              <a:t>Do the police ever stop to consider      That we are helping them in their jobs?    If they didn’t have the fun of </a:t>
            </a:r>
            <a:r>
              <a:rPr lang="en-CA" dirty="0" err="1" smtClean="0"/>
              <a:t>keepin</a:t>
            </a:r>
            <a:r>
              <a:rPr lang="en-CA" dirty="0" smtClean="0"/>
              <a:t>’ us on the run                                       They’d all be with us </a:t>
            </a:r>
            <a:r>
              <a:rPr lang="en-CA" dirty="0" err="1" smtClean="0"/>
              <a:t>ridin</a:t>
            </a:r>
            <a:r>
              <a:rPr lang="en-CA" dirty="0" smtClean="0"/>
              <a:t>’ on the rods. </a:t>
            </a:r>
            <a:endParaRPr lang="en-US" dirty="0"/>
          </a:p>
        </p:txBody>
      </p:sp>
      <p:sp>
        <p:nvSpPr>
          <p:cNvPr id="4" name="Content Placeholder 3"/>
          <p:cNvSpPr>
            <a:spLocks noGrp="1"/>
          </p:cNvSpPr>
          <p:nvPr>
            <p:ph sz="half" idx="2"/>
          </p:nvPr>
        </p:nvSpPr>
        <p:spPr>
          <a:xfrm>
            <a:off x="6702459" y="603314"/>
            <a:ext cx="5382704" cy="5891754"/>
          </a:xfrm>
        </p:spPr>
        <p:txBody>
          <a:bodyPr>
            <a:normAutofit lnSpcReduction="10000"/>
          </a:bodyPr>
          <a:lstStyle/>
          <a:p>
            <a:pPr marL="0" indent="0">
              <a:buNone/>
            </a:pPr>
            <a:r>
              <a:rPr lang="en-CA" dirty="0" err="1" smtClean="0"/>
              <a:t>Rarement</a:t>
            </a:r>
            <a:r>
              <a:rPr lang="en-CA" dirty="0" smtClean="0"/>
              <a:t> on </a:t>
            </a:r>
            <a:r>
              <a:rPr lang="en-CA" dirty="0" err="1" smtClean="0"/>
              <a:t>s’inquiète</a:t>
            </a:r>
            <a:r>
              <a:rPr lang="en-CA" dirty="0" smtClean="0"/>
              <a:t>                   Le </a:t>
            </a:r>
            <a:r>
              <a:rPr lang="en-CA" dirty="0" err="1" smtClean="0"/>
              <a:t>mécanicien</a:t>
            </a:r>
            <a:r>
              <a:rPr lang="en-CA" dirty="0" smtClean="0"/>
              <a:t> regard à </a:t>
            </a:r>
            <a:r>
              <a:rPr lang="en-CA" dirty="0" err="1" smtClean="0"/>
              <a:t>l’avant</a:t>
            </a:r>
            <a:r>
              <a:rPr lang="en-CA" dirty="0" smtClean="0"/>
              <a:t>    Nous </a:t>
            </a:r>
            <a:r>
              <a:rPr lang="en-CA" dirty="0" err="1" smtClean="0"/>
              <a:t>il</a:t>
            </a:r>
            <a:r>
              <a:rPr lang="en-CA" dirty="0" smtClean="0"/>
              <a:t> </a:t>
            </a:r>
            <a:r>
              <a:rPr lang="en-CA" dirty="0" err="1" smtClean="0"/>
              <a:t>faut</a:t>
            </a:r>
            <a:r>
              <a:rPr lang="en-CA" dirty="0" smtClean="0"/>
              <a:t> </a:t>
            </a:r>
            <a:r>
              <a:rPr lang="en-CA" dirty="0" err="1" smtClean="0"/>
              <a:t>surveiller</a:t>
            </a:r>
            <a:r>
              <a:rPr lang="en-CA" dirty="0" smtClean="0"/>
              <a:t> pour la GRC Pour </a:t>
            </a:r>
            <a:r>
              <a:rPr lang="en-CA" dirty="0" err="1" smtClean="0"/>
              <a:t>débarquer</a:t>
            </a:r>
            <a:r>
              <a:rPr lang="en-CA" dirty="0" smtClean="0"/>
              <a:t> </a:t>
            </a:r>
            <a:r>
              <a:rPr lang="en-CA" dirty="0" err="1" smtClean="0"/>
              <a:t>en</a:t>
            </a:r>
            <a:r>
              <a:rPr lang="en-CA" dirty="0" smtClean="0"/>
              <a:t> </a:t>
            </a:r>
            <a:r>
              <a:rPr lang="en-CA" dirty="0" err="1" smtClean="0"/>
              <a:t>assez</a:t>
            </a:r>
            <a:r>
              <a:rPr lang="en-CA" dirty="0" smtClean="0"/>
              <a:t> de temps</a:t>
            </a:r>
          </a:p>
          <a:p>
            <a:pPr marL="0" indent="0">
              <a:buNone/>
            </a:pPr>
            <a:endParaRPr lang="en-CA" dirty="0"/>
          </a:p>
          <a:p>
            <a:pPr marL="0" indent="0">
              <a:buNone/>
            </a:pPr>
            <a:r>
              <a:rPr lang="en-CA" dirty="0" smtClean="0"/>
              <a:t>Les </a:t>
            </a:r>
            <a:r>
              <a:rPr lang="en-CA" dirty="0" err="1" smtClean="0"/>
              <a:t>boutons</a:t>
            </a:r>
            <a:r>
              <a:rPr lang="en-CA" dirty="0" smtClean="0"/>
              <a:t> de son </a:t>
            </a:r>
            <a:r>
              <a:rPr lang="en-CA" dirty="0" err="1" smtClean="0"/>
              <a:t>veston</a:t>
            </a:r>
            <a:r>
              <a:rPr lang="en-CA" dirty="0" smtClean="0"/>
              <a:t> </a:t>
            </a:r>
            <a:r>
              <a:rPr lang="en-CA" dirty="0" err="1" smtClean="0"/>
              <a:t>comme</a:t>
            </a:r>
            <a:r>
              <a:rPr lang="en-CA" dirty="0" smtClean="0"/>
              <a:t>   </a:t>
            </a:r>
            <a:r>
              <a:rPr lang="en-CA" dirty="0" err="1" smtClean="0"/>
              <a:t>ils</a:t>
            </a:r>
            <a:r>
              <a:rPr lang="en-CA" dirty="0" smtClean="0"/>
              <a:t> </a:t>
            </a:r>
            <a:r>
              <a:rPr lang="en-CA" dirty="0" err="1" smtClean="0"/>
              <a:t>brillent</a:t>
            </a:r>
            <a:r>
              <a:rPr lang="en-CA" dirty="0" smtClean="0"/>
              <a:t>                                        A </a:t>
            </a:r>
            <a:r>
              <a:rPr lang="en-CA" dirty="0" err="1" smtClean="0"/>
              <a:t>sa</a:t>
            </a:r>
            <a:r>
              <a:rPr lang="en-CA" dirty="0" smtClean="0"/>
              <a:t> </a:t>
            </a:r>
            <a:r>
              <a:rPr lang="en-CA" dirty="0" err="1" smtClean="0"/>
              <a:t>hanche</a:t>
            </a:r>
            <a:r>
              <a:rPr lang="en-CA" dirty="0" smtClean="0"/>
              <a:t> </a:t>
            </a:r>
            <a:r>
              <a:rPr lang="en-CA" dirty="0" err="1" smtClean="0"/>
              <a:t>brille</a:t>
            </a:r>
            <a:r>
              <a:rPr lang="en-CA" dirty="0" smtClean="0"/>
              <a:t> un </a:t>
            </a:r>
            <a:r>
              <a:rPr lang="en-CA" dirty="0" err="1" smtClean="0"/>
              <a:t>pistolet</a:t>
            </a:r>
            <a:r>
              <a:rPr lang="en-CA" dirty="0" smtClean="0"/>
              <a:t>                                    Pour </a:t>
            </a:r>
            <a:r>
              <a:rPr lang="en-CA" dirty="0" err="1" smtClean="0"/>
              <a:t>aprrehender</a:t>
            </a:r>
            <a:r>
              <a:rPr lang="en-CA" dirty="0" smtClean="0"/>
              <a:t> les </a:t>
            </a:r>
            <a:r>
              <a:rPr lang="en-CA" dirty="0" err="1" smtClean="0"/>
              <a:t>chemineaux</a:t>
            </a:r>
            <a:r>
              <a:rPr lang="en-CA" dirty="0" smtClean="0"/>
              <a:t>    La </a:t>
            </a:r>
            <a:r>
              <a:rPr lang="en-CA" dirty="0" err="1" smtClean="0"/>
              <a:t>Dépression</a:t>
            </a:r>
            <a:r>
              <a:rPr lang="en-CA" dirty="0" smtClean="0"/>
              <a:t> a </a:t>
            </a:r>
            <a:r>
              <a:rPr lang="en-CA" dirty="0" err="1" smtClean="0"/>
              <a:t>rendu</a:t>
            </a:r>
            <a:r>
              <a:rPr lang="en-CA" dirty="0" smtClean="0"/>
              <a:t> </a:t>
            </a:r>
            <a:r>
              <a:rPr lang="en-CA" dirty="0" err="1" smtClean="0"/>
              <a:t>chaumer</a:t>
            </a:r>
            <a:r>
              <a:rPr lang="en-CA" dirty="0" smtClean="0"/>
              <a:t>.</a:t>
            </a:r>
          </a:p>
          <a:p>
            <a:pPr marL="0" indent="0">
              <a:buNone/>
            </a:pPr>
            <a:endParaRPr lang="en-CA" dirty="0" smtClean="0"/>
          </a:p>
          <a:p>
            <a:pPr marL="0" indent="0">
              <a:buNone/>
            </a:pPr>
            <a:r>
              <a:rPr lang="en-CA" dirty="0" smtClean="0"/>
              <a:t>Les gendarmes se </a:t>
            </a:r>
            <a:r>
              <a:rPr lang="en-CA" dirty="0" err="1" smtClean="0"/>
              <a:t>rendent-ils</a:t>
            </a:r>
            <a:r>
              <a:rPr lang="en-CA" dirty="0" smtClean="0"/>
              <a:t> </a:t>
            </a:r>
            <a:r>
              <a:rPr lang="en-CA" dirty="0" err="1" smtClean="0"/>
              <a:t>compte</a:t>
            </a:r>
            <a:r>
              <a:rPr lang="en-CA" dirty="0" smtClean="0"/>
              <a:t> Que nous on </a:t>
            </a:r>
            <a:r>
              <a:rPr lang="en-CA" dirty="0" err="1" smtClean="0"/>
              <a:t>leur</a:t>
            </a:r>
            <a:r>
              <a:rPr lang="en-CA" dirty="0" smtClean="0"/>
              <a:t> </a:t>
            </a:r>
            <a:r>
              <a:rPr lang="en-CA" dirty="0" err="1" smtClean="0"/>
              <a:t>donne</a:t>
            </a:r>
            <a:r>
              <a:rPr lang="en-CA" dirty="0" smtClean="0"/>
              <a:t> </a:t>
            </a:r>
            <a:r>
              <a:rPr lang="en-CA" dirty="0" err="1" smtClean="0"/>
              <a:t>leur</a:t>
            </a:r>
            <a:r>
              <a:rPr lang="en-CA" dirty="0" smtClean="0"/>
              <a:t> </a:t>
            </a:r>
            <a:r>
              <a:rPr lang="en-CA" dirty="0" err="1" smtClean="0"/>
              <a:t>boulot</a:t>
            </a:r>
            <a:r>
              <a:rPr lang="en-CA" dirty="0" smtClean="0"/>
              <a:t>? </a:t>
            </a:r>
            <a:r>
              <a:rPr lang="en-CA" dirty="0" err="1" smtClean="0"/>
              <a:t>Faute</a:t>
            </a:r>
            <a:r>
              <a:rPr lang="en-CA" dirty="0" smtClean="0"/>
              <a:t> </a:t>
            </a:r>
            <a:r>
              <a:rPr lang="en-CA" dirty="0" err="1" smtClean="0"/>
              <a:t>d’avoir</a:t>
            </a:r>
            <a:r>
              <a:rPr lang="en-CA" dirty="0" smtClean="0"/>
              <a:t> nous à chaser </a:t>
            </a:r>
            <a:r>
              <a:rPr lang="en-CA" dirty="0" err="1" smtClean="0"/>
              <a:t>partout</a:t>
            </a:r>
            <a:r>
              <a:rPr lang="en-CA" dirty="0" smtClean="0"/>
              <a:t> </a:t>
            </a:r>
            <a:r>
              <a:rPr lang="en-CA" dirty="0" err="1" smtClean="0"/>
              <a:t>Eux</a:t>
            </a:r>
            <a:r>
              <a:rPr lang="en-CA" dirty="0" smtClean="0"/>
              <a:t> </a:t>
            </a:r>
            <a:r>
              <a:rPr lang="en-CA" dirty="0" err="1" smtClean="0"/>
              <a:t>aussi</a:t>
            </a:r>
            <a:r>
              <a:rPr lang="en-CA" dirty="0" smtClean="0"/>
              <a:t>, </a:t>
            </a:r>
            <a:r>
              <a:rPr lang="en-CA" dirty="0" err="1" smtClean="0"/>
              <a:t>ils</a:t>
            </a:r>
            <a:r>
              <a:rPr lang="en-CA" dirty="0" smtClean="0"/>
              <a:t> </a:t>
            </a:r>
            <a:r>
              <a:rPr lang="en-CA" dirty="0" err="1" smtClean="0"/>
              <a:t>rouleraient</a:t>
            </a:r>
            <a:r>
              <a:rPr lang="en-CA" dirty="0" smtClean="0"/>
              <a:t> </a:t>
            </a:r>
            <a:r>
              <a:rPr lang="en-CA" dirty="0" err="1" smtClean="0"/>
              <a:t>tous</a:t>
            </a:r>
            <a:r>
              <a:rPr lang="en-CA" dirty="0" smtClean="0"/>
              <a:t> sur le </a:t>
            </a:r>
            <a:r>
              <a:rPr lang="en-CA" dirty="0" err="1" smtClean="0"/>
              <a:t>ferro</a:t>
            </a:r>
            <a:r>
              <a:rPr lang="en-CA" dirty="0" smtClean="0"/>
              <a:t>. </a:t>
            </a:r>
          </a:p>
          <a:p>
            <a:pPr marL="0" indent="0">
              <a:buNone/>
            </a:pPr>
            <a:endParaRPr lang="en-US" dirty="0"/>
          </a:p>
        </p:txBody>
      </p:sp>
    </p:spTree>
    <p:extLst>
      <p:ext uri="{BB962C8B-B14F-4D97-AF65-F5344CB8AC3E}">
        <p14:creationId xmlns:p14="http://schemas.microsoft.com/office/powerpoint/2010/main" val="489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Chant du </a:t>
            </a:r>
            <a:r>
              <a:rPr lang="en-CA" sz="3200" dirty="0" err="1" smtClean="0"/>
              <a:t>chemineau</a:t>
            </a:r>
            <a:r>
              <a:rPr lang="en-CA" sz="3200" dirty="0" smtClean="0"/>
              <a:t> à la GRC</a:t>
            </a:r>
            <a:endParaRPr lang="en-US" sz="3200" dirty="0"/>
          </a:p>
        </p:txBody>
      </p:sp>
      <p:sp>
        <p:nvSpPr>
          <p:cNvPr id="3" name="Content Placeholder 2"/>
          <p:cNvSpPr>
            <a:spLocks noGrp="1"/>
          </p:cNvSpPr>
          <p:nvPr>
            <p:ph sz="half" idx="1"/>
          </p:nvPr>
        </p:nvSpPr>
        <p:spPr>
          <a:xfrm>
            <a:off x="150828" y="2148336"/>
            <a:ext cx="6202838" cy="4299597"/>
          </a:xfrm>
        </p:spPr>
        <p:txBody>
          <a:bodyPr>
            <a:normAutofit/>
          </a:bodyPr>
          <a:lstStyle/>
          <a:p>
            <a:pPr marL="0" indent="0">
              <a:buNone/>
            </a:pPr>
            <a:r>
              <a:rPr lang="en-CA" dirty="0" smtClean="0"/>
              <a:t>Our country is so rich we go hungry       With wheat and flour piled up galore            And everybody </a:t>
            </a:r>
            <a:r>
              <a:rPr lang="en-CA" dirty="0" err="1" smtClean="0"/>
              <a:t>wonderin</a:t>
            </a:r>
            <a:r>
              <a:rPr lang="en-CA" dirty="0" smtClean="0"/>
              <a:t> what’s the trouble                                          Why depression keeps on knocking at our door.</a:t>
            </a:r>
          </a:p>
          <a:p>
            <a:pPr marL="0" indent="0">
              <a:buNone/>
            </a:pPr>
            <a:r>
              <a:rPr lang="en-CA" dirty="0" smtClean="0"/>
              <a:t>So now you’ve heard our story                We have to be </a:t>
            </a:r>
            <a:r>
              <a:rPr lang="en-CA" dirty="0" err="1" smtClean="0"/>
              <a:t>movin</a:t>
            </a:r>
            <a:r>
              <a:rPr lang="en-CA" dirty="0" smtClean="0"/>
              <a:t>’ on our way         They chase us </a:t>
            </a:r>
            <a:r>
              <a:rPr lang="en-CA" dirty="0" err="1" smtClean="0"/>
              <a:t>goin</a:t>
            </a:r>
            <a:r>
              <a:rPr lang="en-CA" dirty="0" smtClean="0"/>
              <a:t>’ east, they chase us </a:t>
            </a:r>
            <a:r>
              <a:rPr lang="en-CA" dirty="0" err="1" smtClean="0"/>
              <a:t>goin</a:t>
            </a:r>
            <a:r>
              <a:rPr lang="en-CA" dirty="0" smtClean="0"/>
              <a:t>’ west                                                  I wonder where they think we’re </a:t>
            </a:r>
            <a:r>
              <a:rPr lang="en-CA" dirty="0" err="1" smtClean="0"/>
              <a:t>goin</a:t>
            </a:r>
            <a:r>
              <a:rPr lang="en-CA" dirty="0" smtClean="0"/>
              <a:t>’ to stay. </a:t>
            </a:r>
            <a:endParaRPr lang="en-US" dirty="0"/>
          </a:p>
        </p:txBody>
      </p:sp>
      <p:sp>
        <p:nvSpPr>
          <p:cNvPr id="4" name="Content Placeholder 3"/>
          <p:cNvSpPr>
            <a:spLocks noGrp="1"/>
          </p:cNvSpPr>
          <p:nvPr>
            <p:ph sz="half" idx="2"/>
          </p:nvPr>
        </p:nvSpPr>
        <p:spPr>
          <a:xfrm>
            <a:off x="6353666" y="2148336"/>
            <a:ext cx="5769204" cy="3805730"/>
          </a:xfrm>
        </p:spPr>
        <p:txBody>
          <a:bodyPr>
            <a:normAutofit/>
          </a:bodyPr>
          <a:lstStyle/>
          <a:p>
            <a:pPr marL="0" indent="0">
              <a:buNone/>
            </a:pPr>
            <a:r>
              <a:rPr lang="en-CA" dirty="0" smtClean="0"/>
              <a:t>Meme </a:t>
            </a:r>
            <a:r>
              <a:rPr lang="en-CA" dirty="0" err="1" smtClean="0"/>
              <a:t>si</a:t>
            </a:r>
            <a:r>
              <a:rPr lang="en-CA" dirty="0" smtClean="0"/>
              <a:t> </a:t>
            </a:r>
            <a:r>
              <a:rPr lang="en-CA" dirty="0" err="1" smtClean="0"/>
              <a:t>notre</a:t>
            </a:r>
            <a:r>
              <a:rPr lang="en-CA" dirty="0" smtClean="0"/>
              <a:t> pays </a:t>
            </a:r>
            <a:r>
              <a:rPr lang="en-CA" dirty="0" err="1" smtClean="0"/>
              <a:t>s’enriche</a:t>
            </a:r>
            <a:r>
              <a:rPr lang="en-CA" dirty="0" smtClean="0"/>
              <a:t>              Du </a:t>
            </a:r>
            <a:r>
              <a:rPr lang="en-CA" dirty="0" err="1" smtClean="0"/>
              <a:t>blé</a:t>
            </a:r>
            <a:r>
              <a:rPr lang="en-CA" dirty="0" smtClean="0"/>
              <a:t>, </a:t>
            </a:r>
            <a:r>
              <a:rPr lang="en-CA" dirty="0" err="1" smtClean="0"/>
              <a:t>d’la</a:t>
            </a:r>
            <a:r>
              <a:rPr lang="en-CA" dirty="0" smtClean="0"/>
              <a:t> </a:t>
            </a:r>
            <a:r>
              <a:rPr lang="en-CA" dirty="0" err="1" smtClean="0"/>
              <a:t>farine</a:t>
            </a:r>
            <a:r>
              <a:rPr lang="en-CA" dirty="0" smtClean="0"/>
              <a:t> </a:t>
            </a:r>
            <a:r>
              <a:rPr lang="en-CA" dirty="0" err="1" smtClean="0"/>
              <a:t>en</a:t>
            </a:r>
            <a:r>
              <a:rPr lang="en-CA" dirty="0" smtClean="0"/>
              <a:t> abundance     Nous </a:t>
            </a:r>
            <a:r>
              <a:rPr lang="en-CA" dirty="0" err="1" smtClean="0"/>
              <a:t>autres</a:t>
            </a:r>
            <a:r>
              <a:rPr lang="en-CA" dirty="0" smtClean="0"/>
              <a:t> on </a:t>
            </a:r>
            <a:r>
              <a:rPr lang="en-CA" dirty="0" err="1" smtClean="0"/>
              <a:t>est</a:t>
            </a:r>
            <a:r>
              <a:rPr lang="en-CA" dirty="0" smtClean="0"/>
              <a:t> </a:t>
            </a:r>
            <a:r>
              <a:rPr lang="en-CA" dirty="0" err="1" smtClean="0"/>
              <a:t>pauvre</a:t>
            </a:r>
            <a:r>
              <a:rPr lang="en-CA" dirty="0" smtClean="0"/>
              <a:t> et ne </a:t>
            </a:r>
            <a:r>
              <a:rPr lang="en-CA" dirty="0" err="1" smtClean="0"/>
              <a:t>comprend</a:t>
            </a:r>
            <a:r>
              <a:rPr lang="en-CA" dirty="0" smtClean="0"/>
              <a:t> pas                                           </a:t>
            </a:r>
            <a:r>
              <a:rPr lang="en-CA" dirty="0" err="1" smtClean="0"/>
              <a:t>Pourquoi</a:t>
            </a:r>
            <a:r>
              <a:rPr lang="en-CA" dirty="0" smtClean="0"/>
              <a:t> la depression se recommence. </a:t>
            </a:r>
          </a:p>
          <a:p>
            <a:pPr marL="0" indent="0">
              <a:buNone/>
            </a:pPr>
            <a:endParaRPr lang="en-CA" sz="1200" dirty="0" smtClean="0"/>
          </a:p>
          <a:p>
            <a:pPr marL="0" indent="0">
              <a:buNone/>
            </a:pPr>
            <a:r>
              <a:rPr lang="en-CA" dirty="0" smtClean="0"/>
              <a:t>Voila, </a:t>
            </a:r>
            <a:r>
              <a:rPr lang="en-CA" dirty="0" err="1" smtClean="0"/>
              <a:t>c’est</a:t>
            </a:r>
            <a:r>
              <a:rPr lang="en-CA" dirty="0" smtClean="0"/>
              <a:t> </a:t>
            </a:r>
            <a:r>
              <a:rPr lang="en-CA" dirty="0" err="1" smtClean="0"/>
              <a:t>notre</a:t>
            </a:r>
            <a:r>
              <a:rPr lang="en-CA" dirty="0" smtClean="0"/>
              <a:t> histoire             </a:t>
            </a:r>
            <a:r>
              <a:rPr lang="en-CA" dirty="0" err="1" smtClean="0"/>
              <a:t>Toujours</a:t>
            </a:r>
            <a:r>
              <a:rPr lang="en-CA" dirty="0" smtClean="0"/>
              <a:t> </a:t>
            </a:r>
            <a:r>
              <a:rPr lang="en-CA" dirty="0" err="1" smtClean="0"/>
              <a:t>il</a:t>
            </a:r>
            <a:r>
              <a:rPr lang="en-CA" dirty="0" smtClean="0"/>
              <a:t> nous </a:t>
            </a:r>
            <a:r>
              <a:rPr lang="en-CA" dirty="0" err="1" smtClean="0"/>
              <a:t>faut</a:t>
            </a:r>
            <a:r>
              <a:rPr lang="en-CA" dirty="0" smtClean="0"/>
              <a:t> </a:t>
            </a:r>
            <a:r>
              <a:rPr lang="en-CA" dirty="0" err="1" smtClean="0"/>
              <a:t>circuler</a:t>
            </a:r>
            <a:r>
              <a:rPr lang="en-CA" dirty="0" smtClean="0"/>
              <a:t>              On nous chasse </a:t>
            </a:r>
            <a:r>
              <a:rPr lang="en-CA" dirty="0" err="1" smtClean="0"/>
              <a:t>vers</a:t>
            </a:r>
            <a:r>
              <a:rPr lang="en-CA" dirty="0" smtClean="0"/>
              <a:t> </a:t>
            </a:r>
            <a:r>
              <a:rPr lang="en-CA" dirty="0" err="1" smtClean="0"/>
              <a:t>l’est</a:t>
            </a:r>
            <a:r>
              <a:rPr lang="en-CA" dirty="0" smtClean="0"/>
              <a:t>, on nous chasse </a:t>
            </a:r>
            <a:r>
              <a:rPr lang="en-CA" dirty="0" err="1" smtClean="0"/>
              <a:t>vers</a:t>
            </a:r>
            <a:r>
              <a:rPr lang="en-CA" dirty="0" smtClean="0"/>
              <a:t> </a:t>
            </a:r>
            <a:r>
              <a:rPr lang="en-CA" dirty="0" err="1" smtClean="0"/>
              <a:t>l’ouest</a:t>
            </a:r>
            <a:r>
              <a:rPr lang="en-CA" dirty="0" smtClean="0"/>
              <a:t>                           Sans </a:t>
            </a:r>
            <a:r>
              <a:rPr lang="en-CA" dirty="0" err="1" smtClean="0"/>
              <a:t>penser</a:t>
            </a:r>
            <a:r>
              <a:rPr lang="en-CA" dirty="0" smtClean="0"/>
              <a:t> </a:t>
            </a:r>
            <a:r>
              <a:rPr lang="en-CA" dirty="0" err="1" smtClean="0"/>
              <a:t>ou</a:t>
            </a:r>
            <a:r>
              <a:rPr lang="en-CA" dirty="0" smtClean="0"/>
              <a:t> nous </a:t>
            </a:r>
            <a:r>
              <a:rPr lang="en-CA" dirty="0" err="1" smtClean="0"/>
              <a:t>pourrions</a:t>
            </a:r>
            <a:r>
              <a:rPr lang="en-CA" dirty="0" smtClean="0"/>
              <a:t> </a:t>
            </a:r>
            <a:r>
              <a:rPr lang="en-CA" dirty="0" err="1" smtClean="0"/>
              <a:t>rester</a:t>
            </a:r>
            <a:r>
              <a:rPr lang="en-CA"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6815" y="0"/>
            <a:ext cx="3515217" cy="1968522"/>
          </a:xfrm>
          <a:prstGeom prst="rect">
            <a:avLst/>
          </a:prstGeom>
        </p:spPr>
      </p:pic>
    </p:spTree>
    <p:extLst>
      <p:ext uri="{BB962C8B-B14F-4D97-AF65-F5344CB8AC3E}">
        <p14:creationId xmlns:p14="http://schemas.microsoft.com/office/powerpoint/2010/main" val="286379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2869895"/>
            <a:ext cx="11197451" cy="1090788"/>
          </a:xfrm>
        </p:spPr>
        <p:txBody>
          <a:bodyPr/>
          <a:lstStyle/>
          <a:p>
            <a:r>
              <a:rPr lang="en-CA" dirty="0"/>
              <a:t>The Kettle Valley Line / </a:t>
            </a:r>
            <a:r>
              <a:rPr lang="en-CA" dirty="0">
                <a:solidFill>
                  <a:srgbClr val="00B050"/>
                </a:solidFill>
              </a:rPr>
              <a:t>La </a:t>
            </a:r>
            <a:r>
              <a:rPr lang="fr-CA" dirty="0" smtClean="0">
                <a:solidFill>
                  <a:srgbClr val="00B050"/>
                </a:solidFill>
              </a:rPr>
              <a:t>ligne</a:t>
            </a:r>
            <a:r>
              <a:rPr lang="en-CA" dirty="0" smtClean="0">
                <a:solidFill>
                  <a:srgbClr val="00B050"/>
                </a:solidFill>
              </a:rPr>
              <a:t> </a:t>
            </a:r>
            <a:r>
              <a:rPr lang="en-CA" dirty="0">
                <a:solidFill>
                  <a:srgbClr val="00B050"/>
                </a:solidFill>
              </a:rPr>
              <a:t>de la Kettle Valley</a:t>
            </a:r>
            <a:endParaRPr lang="en-US" dirty="0"/>
          </a:p>
        </p:txBody>
      </p:sp>
      <p:sp>
        <p:nvSpPr>
          <p:cNvPr id="3" name="Text Placeholder 2"/>
          <p:cNvSpPr>
            <a:spLocks noGrp="1"/>
          </p:cNvSpPr>
          <p:nvPr>
            <p:ph type="body"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0" y="231791"/>
            <a:ext cx="3307217" cy="225492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383" y="4232171"/>
            <a:ext cx="3316468" cy="2487351"/>
          </a:xfrm>
          <a:prstGeom prst="rect">
            <a:avLst/>
          </a:prstGeom>
        </p:spPr>
      </p:pic>
    </p:spTree>
    <p:extLst>
      <p:ext uri="{BB962C8B-B14F-4D97-AF65-F5344CB8AC3E}">
        <p14:creationId xmlns:p14="http://schemas.microsoft.com/office/powerpoint/2010/main" val="88437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725" y="753228"/>
            <a:ext cx="11216306" cy="1080938"/>
          </a:xfrm>
        </p:spPr>
        <p:txBody>
          <a:bodyPr/>
          <a:lstStyle/>
          <a:p>
            <a:r>
              <a:rPr lang="en-CA" dirty="0" smtClean="0"/>
              <a:t>The Kettle Valley Line / </a:t>
            </a:r>
            <a:r>
              <a:rPr lang="en-CA" dirty="0" smtClean="0">
                <a:solidFill>
                  <a:srgbClr val="00B050"/>
                </a:solidFill>
              </a:rPr>
              <a:t>La </a:t>
            </a:r>
            <a:r>
              <a:rPr lang="fr-CA" dirty="0" smtClean="0">
                <a:solidFill>
                  <a:srgbClr val="00B050"/>
                </a:solidFill>
              </a:rPr>
              <a:t>ligne</a:t>
            </a:r>
            <a:r>
              <a:rPr lang="en-CA" dirty="0" smtClean="0">
                <a:solidFill>
                  <a:srgbClr val="00B050"/>
                </a:solidFill>
              </a:rPr>
              <a:t> de la Kettle Valley</a:t>
            </a:r>
            <a:endParaRPr lang="en-US" dirty="0">
              <a:solidFill>
                <a:srgbClr val="00B050"/>
              </a:solidFill>
            </a:endParaRPr>
          </a:p>
        </p:txBody>
      </p:sp>
      <p:sp>
        <p:nvSpPr>
          <p:cNvPr id="3" name="Content Placeholder 2"/>
          <p:cNvSpPr>
            <a:spLocks noGrp="1"/>
          </p:cNvSpPr>
          <p:nvPr>
            <p:ph sz="half" idx="1"/>
          </p:nvPr>
        </p:nvSpPr>
        <p:spPr>
          <a:xfrm>
            <a:off x="680321" y="2336873"/>
            <a:ext cx="4698358" cy="3599316"/>
          </a:xfrm>
        </p:spPr>
        <p:txBody>
          <a:bodyPr>
            <a:normAutofit/>
          </a:bodyPr>
          <a:lstStyle/>
          <a:p>
            <a:pPr marL="0" indent="0">
              <a:buNone/>
            </a:pPr>
            <a:r>
              <a:rPr lang="en-CA" sz="2800" dirty="0" smtClean="0"/>
              <a:t>I always ride up on the roof Of the Kettle Valley Line     I always ride up on the roof Of the Kettle Valley Line     I always ride up on the roof I could rise inside but what’s the use?                   I always ride up on the roof Of the Kettle Valley Line. </a:t>
            </a:r>
          </a:p>
          <a:p>
            <a:pPr marL="0" indent="0">
              <a:buNone/>
            </a:pPr>
            <a:endParaRPr lang="en-US" dirty="0"/>
          </a:p>
        </p:txBody>
      </p:sp>
      <p:sp>
        <p:nvSpPr>
          <p:cNvPr id="4" name="Content Placeholder 3"/>
          <p:cNvSpPr>
            <a:spLocks noGrp="1"/>
          </p:cNvSpPr>
          <p:nvPr>
            <p:ph sz="half" idx="2"/>
          </p:nvPr>
        </p:nvSpPr>
        <p:spPr>
          <a:xfrm>
            <a:off x="5594123" y="2336873"/>
            <a:ext cx="4897910" cy="3599316"/>
          </a:xfrm>
        </p:spPr>
        <p:txBody>
          <a:bodyPr>
            <a:normAutofit/>
          </a:bodyPr>
          <a:lstStyle/>
          <a:p>
            <a:pPr marL="0" indent="0">
              <a:buNone/>
            </a:pPr>
            <a:r>
              <a:rPr lang="en-CA" sz="2800" dirty="0" smtClean="0">
                <a:solidFill>
                  <a:srgbClr val="FFFF00"/>
                </a:solidFill>
              </a:rPr>
              <a:t>Je voyage </a:t>
            </a:r>
            <a:r>
              <a:rPr lang="en-CA" sz="2800" dirty="0" err="1" smtClean="0">
                <a:solidFill>
                  <a:srgbClr val="FFFF00"/>
                </a:solidFill>
              </a:rPr>
              <a:t>toujours</a:t>
            </a:r>
            <a:r>
              <a:rPr lang="en-CA" sz="2800" dirty="0" smtClean="0">
                <a:solidFill>
                  <a:srgbClr val="FFFF00"/>
                </a:solidFill>
              </a:rPr>
              <a:t> sur le </a:t>
            </a:r>
            <a:r>
              <a:rPr lang="en-CA" sz="2800" dirty="0" err="1" smtClean="0">
                <a:solidFill>
                  <a:srgbClr val="FFFF00"/>
                </a:solidFill>
              </a:rPr>
              <a:t>toit</a:t>
            </a:r>
            <a:r>
              <a:rPr lang="en-CA" sz="2800" dirty="0" smtClean="0">
                <a:solidFill>
                  <a:srgbClr val="FFFF00"/>
                </a:solidFill>
              </a:rPr>
              <a:t> à la Kettle Valley Line          Je voyage </a:t>
            </a:r>
            <a:r>
              <a:rPr lang="en-CA" sz="2800" dirty="0" err="1" smtClean="0">
                <a:solidFill>
                  <a:srgbClr val="FFFF00"/>
                </a:solidFill>
              </a:rPr>
              <a:t>toujours</a:t>
            </a:r>
            <a:r>
              <a:rPr lang="en-CA" sz="2800" dirty="0" smtClean="0">
                <a:solidFill>
                  <a:srgbClr val="FFFF00"/>
                </a:solidFill>
              </a:rPr>
              <a:t> sur le </a:t>
            </a:r>
            <a:r>
              <a:rPr lang="en-CA" sz="2800" dirty="0" err="1" smtClean="0">
                <a:solidFill>
                  <a:srgbClr val="FFFF00"/>
                </a:solidFill>
              </a:rPr>
              <a:t>toit</a:t>
            </a:r>
            <a:r>
              <a:rPr lang="en-CA" sz="2800" dirty="0" smtClean="0">
                <a:solidFill>
                  <a:srgbClr val="FFFF00"/>
                </a:solidFill>
              </a:rPr>
              <a:t> </a:t>
            </a:r>
            <a:r>
              <a:rPr lang="en-CA" sz="2800" dirty="0">
                <a:solidFill>
                  <a:srgbClr val="FFFF00"/>
                </a:solidFill>
              </a:rPr>
              <a:t>à</a:t>
            </a:r>
            <a:r>
              <a:rPr lang="en-CA" sz="2800" dirty="0" smtClean="0">
                <a:solidFill>
                  <a:srgbClr val="FFFF00"/>
                </a:solidFill>
              </a:rPr>
              <a:t> la Kettle Valley Line          Je voyage </a:t>
            </a:r>
            <a:r>
              <a:rPr lang="en-CA" sz="2800" dirty="0" err="1" smtClean="0">
                <a:solidFill>
                  <a:srgbClr val="FFFF00"/>
                </a:solidFill>
              </a:rPr>
              <a:t>toujours</a:t>
            </a:r>
            <a:r>
              <a:rPr lang="en-CA" sz="2800" dirty="0" smtClean="0">
                <a:solidFill>
                  <a:srgbClr val="FFFF00"/>
                </a:solidFill>
              </a:rPr>
              <a:t> sur le </a:t>
            </a:r>
            <a:r>
              <a:rPr lang="en-CA" sz="2800" dirty="0" err="1" smtClean="0">
                <a:solidFill>
                  <a:srgbClr val="FFFF00"/>
                </a:solidFill>
              </a:rPr>
              <a:t>toit</a:t>
            </a:r>
            <a:r>
              <a:rPr lang="en-CA" sz="2800" dirty="0" smtClean="0">
                <a:solidFill>
                  <a:srgbClr val="FFFF00"/>
                </a:solidFill>
              </a:rPr>
              <a:t> Je </a:t>
            </a:r>
            <a:r>
              <a:rPr lang="en-CA" sz="2800" dirty="0" err="1" smtClean="0">
                <a:solidFill>
                  <a:srgbClr val="FFFF00"/>
                </a:solidFill>
              </a:rPr>
              <a:t>pourrais</a:t>
            </a:r>
            <a:r>
              <a:rPr lang="en-CA" sz="2800" dirty="0" smtClean="0">
                <a:solidFill>
                  <a:srgbClr val="FFFF00"/>
                </a:solidFill>
              </a:rPr>
              <a:t> </a:t>
            </a:r>
            <a:r>
              <a:rPr lang="en-CA" sz="2800" dirty="0" err="1" smtClean="0">
                <a:solidFill>
                  <a:srgbClr val="FFFF00"/>
                </a:solidFill>
              </a:rPr>
              <a:t>là</a:t>
            </a:r>
            <a:r>
              <a:rPr lang="en-CA" sz="2800" dirty="0" smtClean="0">
                <a:solidFill>
                  <a:srgbClr val="FFFF00"/>
                </a:solidFill>
              </a:rPr>
              <a:t>-dedans </a:t>
            </a:r>
            <a:r>
              <a:rPr lang="en-CA" sz="2800" dirty="0" err="1" smtClean="0">
                <a:solidFill>
                  <a:srgbClr val="FFFF00"/>
                </a:solidFill>
              </a:rPr>
              <a:t>ou</a:t>
            </a:r>
            <a:r>
              <a:rPr lang="en-CA" sz="2800" dirty="0" smtClean="0">
                <a:solidFill>
                  <a:srgbClr val="FFFF00"/>
                </a:solidFill>
              </a:rPr>
              <a:t> </a:t>
            </a:r>
            <a:r>
              <a:rPr lang="en-CA" sz="2800" dirty="0" err="1" smtClean="0">
                <a:solidFill>
                  <a:srgbClr val="FFFF00"/>
                </a:solidFill>
              </a:rPr>
              <a:t>n’importe</a:t>
            </a:r>
            <a:r>
              <a:rPr lang="en-CA" sz="2800" dirty="0" smtClean="0">
                <a:solidFill>
                  <a:srgbClr val="FFFF00"/>
                </a:solidFill>
              </a:rPr>
              <a:t> quoi                    Je voyage </a:t>
            </a:r>
            <a:r>
              <a:rPr lang="en-CA" sz="2800" dirty="0" err="1" smtClean="0">
                <a:solidFill>
                  <a:srgbClr val="FFFF00"/>
                </a:solidFill>
              </a:rPr>
              <a:t>toujours</a:t>
            </a:r>
            <a:r>
              <a:rPr lang="en-CA" sz="2800" dirty="0" smtClean="0">
                <a:solidFill>
                  <a:srgbClr val="FFFF00"/>
                </a:solidFill>
              </a:rPr>
              <a:t> sur le </a:t>
            </a:r>
            <a:r>
              <a:rPr lang="en-CA" sz="2800" dirty="0" err="1" smtClean="0">
                <a:solidFill>
                  <a:srgbClr val="FFFF00"/>
                </a:solidFill>
              </a:rPr>
              <a:t>toit</a:t>
            </a:r>
            <a:r>
              <a:rPr lang="en-CA" sz="2800" dirty="0" smtClean="0">
                <a:solidFill>
                  <a:srgbClr val="FFFF00"/>
                </a:solidFill>
              </a:rPr>
              <a:t> </a:t>
            </a:r>
            <a:r>
              <a:rPr lang="en-CA" sz="2800" dirty="0">
                <a:solidFill>
                  <a:srgbClr val="FFFF00"/>
                </a:solidFill>
              </a:rPr>
              <a:t>à</a:t>
            </a:r>
            <a:r>
              <a:rPr lang="en-CA" sz="2800" dirty="0" smtClean="0">
                <a:solidFill>
                  <a:srgbClr val="FFFF00"/>
                </a:solidFill>
              </a:rPr>
              <a:t> la Kettle Valley Line. </a:t>
            </a:r>
            <a:endParaRPr lang="en-US" sz="2800" dirty="0">
              <a:solidFill>
                <a:srgbClr val="FFFF00"/>
              </a:solidFill>
            </a:endParaRPr>
          </a:p>
        </p:txBody>
      </p:sp>
    </p:spTree>
    <p:extLst>
      <p:ext uri="{BB962C8B-B14F-4D97-AF65-F5344CB8AC3E}">
        <p14:creationId xmlns:p14="http://schemas.microsoft.com/office/powerpoint/2010/main" val="533510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90" y="724947"/>
            <a:ext cx="10143353" cy="1080938"/>
          </a:xfrm>
        </p:spPr>
        <p:txBody>
          <a:bodyPr/>
          <a:lstStyle/>
          <a:p>
            <a:r>
              <a:rPr lang="en-CA" sz="2800" dirty="0" smtClean="0"/>
              <a:t>… through the ventilator / par le </a:t>
            </a:r>
            <a:r>
              <a:rPr lang="en-CA" sz="2800" dirty="0" err="1" smtClean="0"/>
              <a:t>ventilateur</a:t>
            </a:r>
            <a:r>
              <a:rPr lang="en-CA" sz="2800" dirty="0" smtClean="0"/>
              <a:t> </a:t>
            </a:r>
            <a:br>
              <a:rPr lang="en-CA" sz="2800" dirty="0" smtClean="0"/>
            </a:br>
            <a:r>
              <a:rPr lang="en-CA" sz="2800" dirty="0" smtClean="0"/>
              <a:t>	</a:t>
            </a:r>
            <a:r>
              <a:rPr lang="en-CA" dirty="0" smtClean="0"/>
              <a:t>from the cook / du </a:t>
            </a:r>
            <a:r>
              <a:rPr lang="en-CA" dirty="0" err="1" smtClean="0"/>
              <a:t>cusinier</a:t>
            </a:r>
            <a:endParaRPr lang="en-US" dirty="0"/>
          </a:p>
        </p:txBody>
      </p:sp>
      <p:sp>
        <p:nvSpPr>
          <p:cNvPr id="3" name="Content Placeholder 2"/>
          <p:cNvSpPr>
            <a:spLocks noGrp="1"/>
          </p:cNvSpPr>
          <p:nvPr>
            <p:ph sz="half" idx="1"/>
          </p:nvPr>
        </p:nvSpPr>
        <p:spPr>
          <a:xfrm>
            <a:off x="680320" y="2336873"/>
            <a:ext cx="5503664" cy="4026220"/>
          </a:xfrm>
        </p:spPr>
        <p:txBody>
          <a:bodyPr/>
          <a:lstStyle/>
          <a:p>
            <a:pPr marL="0" indent="0">
              <a:buNone/>
            </a:pPr>
            <a:r>
              <a:rPr lang="en-CA" dirty="0" smtClean="0"/>
              <a:t>I order my meal through the ventilator On the Kettle Valley line …                    I order my meal through the ventilator Tastes just as good                       saves </a:t>
            </a:r>
            <a:r>
              <a:rPr lang="en-CA" dirty="0" err="1" smtClean="0"/>
              <a:t>tippin</a:t>
            </a:r>
            <a:r>
              <a:rPr lang="en-CA" dirty="0" smtClean="0"/>
              <a:t>’ the waiter …</a:t>
            </a:r>
          </a:p>
          <a:p>
            <a:pPr marL="0" indent="0">
              <a:buNone/>
            </a:pPr>
            <a:endParaRPr lang="en-CA" dirty="0" smtClean="0"/>
          </a:p>
          <a:p>
            <a:pPr marL="0" indent="0">
              <a:buNone/>
            </a:pPr>
            <a:r>
              <a:rPr lang="en-CA" dirty="0" smtClean="0"/>
              <a:t>And I buy my sandwich from the cook On the Kettle Valley line …                  I buy my sandwich right from the cook He pockets my money                      What a dirty crook …</a:t>
            </a:r>
            <a:endParaRPr lang="en-US" dirty="0"/>
          </a:p>
        </p:txBody>
      </p:sp>
      <p:sp>
        <p:nvSpPr>
          <p:cNvPr id="4" name="Content Placeholder 3"/>
          <p:cNvSpPr>
            <a:spLocks noGrp="1"/>
          </p:cNvSpPr>
          <p:nvPr>
            <p:ph sz="half" idx="2"/>
          </p:nvPr>
        </p:nvSpPr>
        <p:spPr>
          <a:xfrm>
            <a:off x="6857314" y="2336873"/>
            <a:ext cx="5080440" cy="4139342"/>
          </a:xfrm>
        </p:spPr>
        <p:txBody>
          <a:bodyPr/>
          <a:lstStyle/>
          <a:p>
            <a:pPr marL="0" indent="0">
              <a:buNone/>
            </a:pPr>
            <a:r>
              <a:rPr lang="en-CA" dirty="0" smtClean="0"/>
              <a:t>Je </a:t>
            </a:r>
            <a:r>
              <a:rPr lang="en-CA" dirty="0" err="1" smtClean="0"/>
              <a:t>commande</a:t>
            </a:r>
            <a:r>
              <a:rPr lang="en-CA" dirty="0" smtClean="0"/>
              <a:t> mon </a:t>
            </a:r>
            <a:r>
              <a:rPr lang="en-CA" dirty="0" err="1" smtClean="0"/>
              <a:t>repas</a:t>
            </a:r>
            <a:r>
              <a:rPr lang="en-CA" dirty="0" smtClean="0"/>
              <a:t> par le </a:t>
            </a:r>
            <a:r>
              <a:rPr lang="en-CA" dirty="0" err="1" smtClean="0"/>
              <a:t>ventilateur</a:t>
            </a:r>
            <a:r>
              <a:rPr lang="en-CA" dirty="0" smtClean="0"/>
              <a:t> à la Kettle Valley Line </a:t>
            </a:r>
            <a:r>
              <a:rPr lang="en-CA" dirty="0"/>
              <a:t>Je </a:t>
            </a:r>
            <a:r>
              <a:rPr lang="en-CA" dirty="0" err="1"/>
              <a:t>commande</a:t>
            </a:r>
            <a:r>
              <a:rPr lang="en-CA" dirty="0"/>
              <a:t> mon </a:t>
            </a:r>
            <a:r>
              <a:rPr lang="en-CA" dirty="0" err="1"/>
              <a:t>repas</a:t>
            </a:r>
            <a:r>
              <a:rPr lang="en-CA" dirty="0"/>
              <a:t> par le </a:t>
            </a:r>
            <a:r>
              <a:rPr lang="en-CA" dirty="0" err="1" smtClean="0"/>
              <a:t>ventilateur</a:t>
            </a:r>
            <a:r>
              <a:rPr lang="en-CA" dirty="0" smtClean="0"/>
              <a:t>                              </a:t>
            </a:r>
            <a:r>
              <a:rPr lang="en-CA" dirty="0" err="1" smtClean="0"/>
              <a:t>C’est</a:t>
            </a:r>
            <a:r>
              <a:rPr lang="en-CA" dirty="0" smtClean="0"/>
              <a:t> </a:t>
            </a:r>
            <a:r>
              <a:rPr lang="en-CA" dirty="0" err="1" smtClean="0"/>
              <a:t>aussi</a:t>
            </a:r>
            <a:r>
              <a:rPr lang="en-CA" dirty="0" smtClean="0"/>
              <a:t> </a:t>
            </a:r>
            <a:r>
              <a:rPr lang="en-CA" dirty="0" err="1" smtClean="0"/>
              <a:t>bien</a:t>
            </a:r>
            <a:r>
              <a:rPr lang="en-CA" dirty="0" smtClean="0"/>
              <a:t> sans pourboire au </a:t>
            </a:r>
            <a:r>
              <a:rPr lang="en-CA" dirty="0" err="1" smtClean="0"/>
              <a:t>serveur</a:t>
            </a:r>
            <a:endParaRPr lang="en-CA" dirty="0" smtClean="0"/>
          </a:p>
          <a:p>
            <a:pPr marL="0" indent="0">
              <a:buNone/>
            </a:pPr>
            <a:endParaRPr lang="en-CA" dirty="0"/>
          </a:p>
          <a:p>
            <a:pPr marL="0" indent="0">
              <a:buNone/>
            </a:pPr>
            <a:r>
              <a:rPr lang="en-CA" dirty="0" err="1" smtClean="0"/>
              <a:t>J’achète</a:t>
            </a:r>
            <a:r>
              <a:rPr lang="en-CA" dirty="0" smtClean="0"/>
              <a:t> mon sandwich du </a:t>
            </a:r>
            <a:r>
              <a:rPr lang="en-CA" dirty="0" err="1" smtClean="0"/>
              <a:t>cuisinier</a:t>
            </a:r>
            <a:r>
              <a:rPr lang="en-CA" dirty="0" smtClean="0"/>
              <a:t> </a:t>
            </a:r>
            <a:r>
              <a:rPr lang="en-CA" dirty="0"/>
              <a:t>à la Kettle Valley </a:t>
            </a:r>
            <a:r>
              <a:rPr lang="en-CA" dirty="0" smtClean="0"/>
              <a:t>Line                   Il </a:t>
            </a:r>
            <a:r>
              <a:rPr lang="en-CA" dirty="0" err="1" smtClean="0"/>
              <a:t>garde</a:t>
            </a:r>
            <a:r>
              <a:rPr lang="en-CA" dirty="0" smtClean="0"/>
              <a:t> </a:t>
            </a:r>
            <a:r>
              <a:rPr lang="en-CA" dirty="0" err="1" smtClean="0"/>
              <a:t>l’argent</a:t>
            </a:r>
            <a:r>
              <a:rPr lang="en-CA" dirty="0" smtClean="0"/>
              <a:t>                      Quell </a:t>
            </a:r>
            <a:r>
              <a:rPr lang="en-CA" dirty="0" err="1" smtClean="0"/>
              <a:t>escroc</a:t>
            </a:r>
            <a:r>
              <a:rPr lang="en-CA" dirty="0" smtClean="0"/>
              <a:t> </a:t>
            </a:r>
            <a:r>
              <a:rPr lang="en-CA" dirty="0" err="1" smtClean="0"/>
              <a:t>rusé</a:t>
            </a:r>
            <a:r>
              <a:rPr lang="en-CA"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7322" y="131976"/>
            <a:ext cx="3600432" cy="185791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8712" y="724947"/>
            <a:ext cx="1575827" cy="1575827"/>
          </a:xfrm>
          <a:prstGeom prst="rect">
            <a:avLst/>
          </a:prstGeom>
        </p:spPr>
      </p:pic>
    </p:spTree>
    <p:extLst>
      <p:ext uri="{BB962C8B-B14F-4D97-AF65-F5344CB8AC3E}">
        <p14:creationId xmlns:p14="http://schemas.microsoft.com/office/powerpoint/2010/main" val="635402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0" y="753228"/>
            <a:ext cx="9802285" cy="1080938"/>
          </a:xfrm>
        </p:spPr>
        <p:txBody>
          <a:bodyPr>
            <a:normAutofit/>
          </a:bodyPr>
          <a:lstStyle/>
          <a:p>
            <a:r>
              <a:rPr lang="en-CA" sz="2400" dirty="0" smtClean="0"/>
              <a:t>Tip ‘</a:t>
            </a:r>
            <a:r>
              <a:rPr lang="en-CA" sz="2400" dirty="0" err="1" smtClean="0"/>
              <a:t>em</a:t>
            </a:r>
            <a:r>
              <a:rPr lang="en-CA" sz="2400" dirty="0" smtClean="0"/>
              <a:t> and book ‘</a:t>
            </a:r>
            <a:r>
              <a:rPr lang="en-CA" sz="2400" dirty="0" err="1" smtClean="0"/>
              <a:t>em</a:t>
            </a:r>
            <a:r>
              <a:rPr lang="en-CA" sz="2400" dirty="0" smtClean="0"/>
              <a:t>  /  </a:t>
            </a:r>
            <a:r>
              <a:rPr lang="en-CA" sz="2400" dirty="0" err="1" smtClean="0"/>
              <a:t>Saluer</a:t>
            </a:r>
            <a:r>
              <a:rPr lang="en-CA" sz="2400" dirty="0" smtClean="0"/>
              <a:t> </a:t>
            </a:r>
            <a:r>
              <a:rPr lang="en-CA" sz="2400" dirty="0" err="1" smtClean="0"/>
              <a:t>puis</a:t>
            </a:r>
            <a:r>
              <a:rPr lang="en-CA" sz="2400" dirty="0" smtClean="0"/>
              <a:t> </a:t>
            </a:r>
            <a:r>
              <a:rPr lang="en-CA" sz="2400" dirty="0" err="1" smtClean="0"/>
              <a:t>apprénder</a:t>
            </a:r>
            <a:endParaRPr lang="en-US" sz="2400" dirty="0"/>
          </a:p>
        </p:txBody>
      </p:sp>
      <p:sp>
        <p:nvSpPr>
          <p:cNvPr id="3" name="Content Placeholder 2"/>
          <p:cNvSpPr>
            <a:spLocks noGrp="1"/>
          </p:cNvSpPr>
          <p:nvPr>
            <p:ph sz="half" idx="1"/>
          </p:nvPr>
        </p:nvSpPr>
        <p:spPr>
          <a:xfrm>
            <a:off x="565607" y="1981490"/>
            <a:ext cx="5571241" cy="4579565"/>
          </a:xfrm>
        </p:spPr>
        <p:txBody>
          <a:bodyPr>
            <a:normAutofit/>
          </a:bodyPr>
          <a:lstStyle/>
          <a:p>
            <a:pPr marL="0" indent="0">
              <a:buNone/>
            </a:pPr>
            <a:r>
              <a:rPr lang="en-CA" dirty="0" smtClean="0"/>
              <a:t>Those railroad bulls are gentlemen   On the Kettle Valley Line …          Those railroad bulls are gentlemen   We may never see their likes again</a:t>
            </a:r>
          </a:p>
          <a:p>
            <a:pPr marL="0" indent="0">
              <a:buNone/>
            </a:pPr>
            <a:endParaRPr lang="en-CA" sz="1200" dirty="0" smtClean="0"/>
          </a:p>
          <a:p>
            <a:pPr marL="0" indent="0">
              <a:buNone/>
            </a:pPr>
            <a:endParaRPr lang="en-CA" sz="1200" dirty="0" smtClean="0"/>
          </a:p>
          <a:p>
            <a:pPr marL="0" indent="0">
              <a:buNone/>
            </a:pPr>
            <a:r>
              <a:rPr lang="en-CA" dirty="0" smtClean="0"/>
              <a:t>They tip their hats and they call you “sir” on the Kettle Valley Line…     They tip their hands, call you “sir” Then they throw you into the local stir</a:t>
            </a:r>
          </a:p>
          <a:p>
            <a:pPr marL="0" indent="0">
              <a:buNone/>
            </a:pPr>
            <a:endParaRPr lang="en-CA" sz="1200" dirty="0"/>
          </a:p>
          <a:p>
            <a:pPr marL="0" indent="0">
              <a:buNone/>
            </a:pPr>
            <a:r>
              <a:rPr lang="en-CA" dirty="0" smtClean="0"/>
              <a:t>That’s why I always ride up on the roof …</a:t>
            </a:r>
            <a:endParaRPr lang="en-US" dirty="0"/>
          </a:p>
        </p:txBody>
      </p:sp>
      <p:sp>
        <p:nvSpPr>
          <p:cNvPr id="4" name="Content Placeholder 3"/>
          <p:cNvSpPr>
            <a:spLocks noGrp="1"/>
          </p:cNvSpPr>
          <p:nvPr>
            <p:ph sz="half" idx="2"/>
          </p:nvPr>
        </p:nvSpPr>
        <p:spPr>
          <a:xfrm>
            <a:off x="6315959" y="2071947"/>
            <a:ext cx="5769204" cy="4394840"/>
          </a:xfrm>
        </p:spPr>
        <p:txBody>
          <a:bodyPr>
            <a:normAutofit/>
          </a:bodyPr>
          <a:lstStyle/>
          <a:p>
            <a:pPr marL="0" indent="0">
              <a:buNone/>
            </a:pPr>
            <a:r>
              <a:rPr lang="en-CA" dirty="0" smtClean="0"/>
              <a:t>Les </a:t>
            </a:r>
            <a:r>
              <a:rPr lang="en-CA" dirty="0" err="1" smtClean="0"/>
              <a:t>ferro</a:t>
            </a:r>
            <a:r>
              <a:rPr lang="en-CA" dirty="0" smtClean="0"/>
              <a:t>-flics </a:t>
            </a:r>
            <a:r>
              <a:rPr lang="en-CA" dirty="0" err="1" smtClean="0"/>
              <a:t>sont</a:t>
            </a:r>
            <a:r>
              <a:rPr lang="en-CA" dirty="0" smtClean="0"/>
              <a:t> </a:t>
            </a:r>
            <a:r>
              <a:rPr lang="en-CA" dirty="0" err="1" smtClean="0"/>
              <a:t>très</a:t>
            </a:r>
            <a:r>
              <a:rPr lang="en-CA" dirty="0" smtClean="0"/>
              <a:t> polis                 à </a:t>
            </a:r>
            <a:r>
              <a:rPr lang="en-CA" dirty="0"/>
              <a:t>la Kettle Valley </a:t>
            </a:r>
            <a:r>
              <a:rPr lang="en-CA" dirty="0" smtClean="0"/>
              <a:t>Line                        Les </a:t>
            </a:r>
            <a:r>
              <a:rPr lang="en-CA" dirty="0" err="1"/>
              <a:t>ferro</a:t>
            </a:r>
            <a:r>
              <a:rPr lang="en-CA" dirty="0"/>
              <a:t>-flics </a:t>
            </a:r>
            <a:r>
              <a:rPr lang="en-CA" dirty="0" err="1"/>
              <a:t>sont</a:t>
            </a:r>
            <a:r>
              <a:rPr lang="en-CA" dirty="0"/>
              <a:t> </a:t>
            </a:r>
            <a:r>
              <a:rPr lang="en-CA" dirty="0" err="1"/>
              <a:t>très</a:t>
            </a:r>
            <a:r>
              <a:rPr lang="en-CA" dirty="0"/>
              <a:t> polis</a:t>
            </a:r>
            <a:r>
              <a:rPr lang="en-CA" dirty="0" smtClean="0"/>
              <a:t>               On ne </a:t>
            </a:r>
            <a:r>
              <a:rPr lang="en-CA" dirty="0" err="1" smtClean="0"/>
              <a:t>revera</a:t>
            </a:r>
            <a:r>
              <a:rPr lang="en-CA" dirty="0" smtClean="0"/>
              <a:t> </a:t>
            </a:r>
            <a:r>
              <a:rPr lang="en-CA" dirty="0" err="1" smtClean="0"/>
              <a:t>jamais</a:t>
            </a:r>
            <a:r>
              <a:rPr lang="en-CA" dirty="0" smtClean="0"/>
              <a:t> </a:t>
            </a:r>
            <a:r>
              <a:rPr lang="en-CA" dirty="0" err="1" smtClean="0"/>
              <a:t>pareil</a:t>
            </a:r>
            <a:r>
              <a:rPr lang="en-CA" dirty="0" smtClean="0"/>
              <a:t> </a:t>
            </a:r>
            <a:r>
              <a:rPr lang="en-CA" dirty="0" err="1" smtClean="0"/>
              <a:t>ici</a:t>
            </a:r>
            <a:endParaRPr lang="en-CA" dirty="0" smtClean="0"/>
          </a:p>
          <a:p>
            <a:pPr marL="0" indent="0">
              <a:buNone/>
            </a:pPr>
            <a:endParaRPr lang="en-CA" sz="1200" dirty="0"/>
          </a:p>
          <a:p>
            <a:pPr marL="0" indent="0">
              <a:buNone/>
            </a:pPr>
            <a:r>
              <a:rPr lang="en-CA" dirty="0" err="1" smtClean="0"/>
              <a:t>Ils</a:t>
            </a:r>
            <a:r>
              <a:rPr lang="en-CA" dirty="0" smtClean="0"/>
              <a:t> se </a:t>
            </a:r>
            <a:r>
              <a:rPr lang="en-CA" dirty="0" err="1" smtClean="0"/>
              <a:t>levent</a:t>
            </a:r>
            <a:r>
              <a:rPr lang="en-CA" dirty="0" smtClean="0"/>
              <a:t> le chapeau et </a:t>
            </a:r>
            <a:r>
              <a:rPr lang="en-CA" dirty="0" err="1" smtClean="0"/>
              <a:t>t’appelent</a:t>
            </a:r>
            <a:r>
              <a:rPr lang="en-CA" dirty="0" smtClean="0"/>
              <a:t> “Monsieur” à la Kettle Valley Line        </a:t>
            </a:r>
            <a:r>
              <a:rPr lang="en-CA" dirty="0" err="1" smtClean="0"/>
              <a:t>Ils</a:t>
            </a:r>
            <a:r>
              <a:rPr lang="en-CA" dirty="0" smtClean="0"/>
              <a:t> </a:t>
            </a:r>
            <a:r>
              <a:rPr lang="en-CA" dirty="0"/>
              <a:t>se </a:t>
            </a:r>
            <a:r>
              <a:rPr lang="en-CA" dirty="0" err="1"/>
              <a:t>levent</a:t>
            </a:r>
            <a:r>
              <a:rPr lang="en-CA" dirty="0"/>
              <a:t> le chapeau et </a:t>
            </a:r>
            <a:r>
              <a:rPr lang="en-CA" dirty="0" err="1" smtClean="0"/>
              <a:t>t’appelent</a:t>
            </a:r>
            <a:r>
              <a:rPr lang="en-CA" dirty="0" smtClean="0"/>
              <a:t> </a:t>
            </a:r>
            <a:r>
              <a:rPr lang="en-CA" dirty="0"/>
              <a:t>“Monsieur” </a:t>
            </a:r>
            <a:r>
              <a:rPr lang="en-CA" dirty="0" smtClean="0"/>
              <a:t>                                      </a:t>
            </a:r>
            <a:r>
              <a:rPr lang="en-CA" dirty="0" err="1" smtClean="0"/>
              <a:t>Puis</a:t>
            </a:r>
            <a:r>
              <a:rPr lang="en-CA" dirty="0" smtClean="0"/>
              <a:t> au </a:t>
            </a:r>
            <a:r>
              <a:rPr lang="en-CA" dirty="0" err="1" smtClean="0"/>
              <a:t>tôle</a:t>
            </a:r>
            <a:r>
              <a:rPr lang="en-CA" dirty="0" smtClean="0"/>
              <a:t> </a:t>
            </a:r>
            <a:r>
              <a:rPr lang="en-CA" dirty="0" err="1" smtClean="0"/>
              <a:t>ils</a:t>
            </a:r>
            <a:r>
              <a:rPr lang="en-CA" dirty="0" smtClean="0"/>
              <a:t> </a:t>
            </a:r>
            <a:r>
              <a:rPr lang="en-CA" dirty="0" err="1" smtClean="0"/>
              <a:t>te</a:t>
            </a:r>
            <a:r>
              <a:rPr lang="en-CA" dirty="0" smtClean="0"/>
              <a:t> </a:t>
            </a:r>
            <a:r>
              <a:rPr lang="en-CA" dirty="0" err="1" smtClean="0"/>
              <a:t>jettent</a:t>
            </a:r>
            <a:r>
              <a:rPr lang="en-CA" dirty="0" smtClean="0"/>
              <a:t> au </a:t>
            </a:r>
            <a:r>
              <a:rPr lang="en-CA" dirty="0" err="1" smtClean="0"/>
              <a:t>capricieux</a:t>
            </a:r>
            <a:endParaRPr lang="en-CA" dirty="0" smtClean="0"/>
          </a:p>
          <a:p>
            <a:pPr marL="0" indent="0">
              <a:buNone/>
            </a:pPr>
            <a:endParaRPr lang="en-CA" sz="1200" dirty="0"/>
          </a:p>
          <a:p>
            <a:pPr marL="0" indent="0">
              <a:buNone/>
            </a:pPr>
            <a:r>
              <a:rPr lang="en-CA" dirty="0" err="1" smtClean="0"/>
              <a:t>C’est</a:t>
            </a:r>
            <a:r>
              <a:rPr lang="en-CA" dirty="0" smtClean="0"/>
              <a:t> </a:t>
            </a:r>
            <a:r>
              <a:rPr lang="en-CA" dirty="0" err="1" smtClean="0"/>
              <a:t>pourquoi</a:t>
            </a:r>
            <a:r>
              <a:rPr lang="en-CA" dirty="0" smtClean="0"/>
              <a:t> je voyage </a:t>
            </a:r>
            <a:r>
              <a:rPr lang="en-CA" dirty="0" err="1" smtClean="0"/>
              <a:t>toujours</a:t>
            </a:r>
            <a:r>
              <a:rPr lang="en-CA" dirty="0" smtClean="0"/>
              <a:t> le </a:t>
            </a:r>
            <a:r>
              <a:rPr lang="en-CA" dirty="0" err="1" smtClean="0"/>
              <a:t>toit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462" y="605904"/>
            <a:ext cx="2463538" cy="13841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7623" y="1981490"/>
            <a:ext cx="1774377" cy="117648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021451" y="597295"/>
            <a:ext cx="1121619" cy="1375778"/>
          </a:xfrm>
          <a:prstGeom prst="rect">
            <a:avLst/>
          </a:prstGeom>
        </p:spPr>
      </p:pic>
    </p:spTree>
    <p:extLst>
      <p:ext uri="{BB962C8B-B14F-4D97-AF65-F5344CB8AC3E}">
        <p14:creationId xmlns:p14="http://schemas.microsoft.com/office/powerpoint/2010/main" val="3531368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Assignment for Friday, November 12    Devoirs pour </a:t>
            </a:r>
            <a:r>
              <a:rPr lang="en-CA" dirty="0" err="1" smtClean="0"/>
              <a:t>vendredi</a:t>
            </a:r>
            <a:r>
              <a:rPr lang="en-CA" dirty="0" smtClean="0"/>
              <a:t>, 12 </a:t>
            </a:r>
            <a:r>
              <a:rPr lang="en-CA" dirty="0" err="1" smtClean="0"/>
              <a:t>novembre</a:t>
            </a:r>
            <a:r>
              <a:rPr lang="en-CA" dirty="0" smtClean="0"/>
              <a:t> </a:t>
            </a:r>
            <a:endParaRPr lang="en-US" dirty="0"/>
          </a:p>
        </p:txBody>
      </p:sp>
      <p:sp>
        <p:nvSpPr>
          <p:cNvPr id="3" name="Text Placeholder 2"/>
          <p:cNvSpPr>
            <a:spLocks noGrp="1"/>
          </p:cNvSpPr>
          <p:nvPr>
            <p:ph type="body" idx="1"/>
          </p:nvPr>
        </p:nvSpPr>
        <p:spPr>
          <a:xfrm>
            <a:off x="680322" y="4232170"/>
            <a:ext cx="9613860" cy="2168629"/>
          </a:xfrm>
        </p:spPr>
        <p:txBody>
          <a:bodyPr>
            <a:normAutofit/>
          </a:bodyPr>
          <a:lstStyle/>
          <a:p>
            <a:pPr algn="l"/>
            <a:r>
              <a:rPr lang="en-CA" dirty="0" smtClean="0"/>
              <a:t>Watch/listen to video of “The Gambler” and memorize the chorus (“You </a:t>
            </a:r>
            <a:r>
              <a:rPr lang="en-CA" dirty="0" err="1" smtClean="0"/>
              <a:t>gotta</a:t>
            </a:r>
            <a:r>
              <a:rPr lang="en-CA" dirty="0" smtClean="0"/>
              <a:t> know when to hold ’</a:t>
            </a:r>
            <a:r>
              <a:rPr lang="en-CA" dirty="0" err="1" smtClean="0"/>
              <a:t>em</a:t>
            </a:r>
            <a:r>
              <a:rPr lang="en-CA" dirty="0" smtClean="0"/>
              <a:t> … fold ‘</a:t>
            </a:r>
            <a:r>
              <a:rPr lang="en-CA" dirty="0" err="1" smtClean="0"/>
              <a:t>em</a:t>
            </a:r>
            <a:r>
              <a:rPr lang="en-CA" dirty="0" smtClean="0"/>
              <a:t> … walk away …run”) That’s the strategy we’ll be using to look at “Stopping the Train” and three individuals who tried to do so: (1) Crowfoot, Great Chief of the Blackfoot, (2) </a:t>
            </a:r>
            <a:r>
              <a:rPr lang="en-CA" dirty="0" err="1" smtClean="0"/>
              <a:t>Piapot</a:t>
            </a:r>
            <a:r>
              <a:rPr lang="en-CA" dirty="0" smtClean="0"/>
              <a:t>, Assiniboine/Cree Chief and (3) Louis Riel, Metis leader of provisional governments in Manitoba, Saskatchewan </a:t>
            </a:r>
          </a:p>
          <a:p>
            <a:pPr algn="l"/>
            <a:r>
              <a:rPr lang="en-CA" dirty="0" smtClean="0"/>
              <a:t>What cards did each of these have in their hands? How well did they play them?</a:t>
            </a:r>
            <a:endParaRPr lang="en-US" dirty="0"/>
          </a:p>
        </p:txBody>
      </p:sp>
      <p:sp>
        <p:nvSpPr>
          <p:cNvPr id="4" name="Rectangle 3"/>
          <p:cNvSpPr/>
          <p:nvPr/>
        </p:nvSpPr>
        <p:spPr>
          <a:xfrm>
            <a:off x="772998" y="187893"/>
            <a:ext cx="9709608" cy="2031325"/>
          </a:xfrm>
          <a:prstGeom prst="rect">
            <a:avLst/>
          </a:prstGeom>
        </p:spPr>
        <p:txBody>
          <a:bodyPr wrap="square">
            <a:spAutoFit/>
          </a:bodyPr>
          <a:lstStyle/>
          <a:p>
            <a:r>
              <a:rPr lang="en-US" dirty="0" err="1" smtClean="0"/>
              <a:t>Regarder</a:t>
            </a:r>
            <a:r>
              <a:rPr lang="en-US" dirty="0" smtClean="0"/>
              <a:t>/</a:t>
            </a:r>
            <a:r>
              <a:rPr lang="en-US" dirty="0" err="1" smtClean="0"/>
              <a:t>écouter</a:t>
            </a:r>
            <a:r>
              <a:rPr lang="en-US" dirty="0" smtClean="0"/>
              <a:t> la video de “The Gambler/Le </a:t>
            </a:r>
            <a:r>
              <a:rPr lang="en-US" dirty="0" err="1" smtClean="0"/>
              <a:t>parieur</a:t>
            </a:r>
            <a:r>
              <a:rPr lang="en-US" dirty="0" smtClean="0"/>
              <a:t>” et </a:t>
            </a:r>
            <a:r>
              <a:rPr lang="en-US" dirty="0" err="1" smtClean="0"/>
              <a:t>apprend</a:t>
            </a:r>
            <a:r>
              <a:rPr lang="en-US" dirty="0" smtClean="0"/>
              <a:t> le refrain (“</a:t>
            </a:r>
            <a:r>
              <a:rPr lang="en-US" dirty="0" err="1" smtClean="0"/>
              <a:t>Faut</a:t>
            </a:r>
            <a:r>
              <a:rPr lang="en-US" dirty="0" smtClean="0"/>
              <a:t> savoir </a:t>
            </a:r>
            <a:r>
              <a:rPr lang="en-US" dirty="0" err="1" smtClean="0"/>
              <a:t>quand</a:t>
            </a:r>
            <a:r>
              <a:rPr lang="en-US" dirty="0" smtClean="0"/>
              <a:t> </a:t>
            </a:r>
            <a:r>
              <a:rPr lang="en-US" dirty="0" err="1" smtClean="0"/>
              <a:t>tu</a:t>
            </a:r>
            <a:r>
              <a:rPr lang="en-US" dirty="0" smtClean="0"/>
              <a:t> vas les </a:t>
            </a:r>
            <a:r>
              <a:rPr lang="en-US" dirty="0" err="1" smtClean="0"/>
              <a:t>garder</a:t>
            </a:r>
            <a:r>
              <a:rPr lang="en-US" dirty="0" smtClean="0"/>
              <a:t> … </a:t>
            </a:r>
            <a:r>
              <a:rPr lang="en-US" dirty="0" err="1" smtClean="0"/>
              <a:t>parier</a:t>
            </a:r>
            <a:r>
              <a:rPr lang="en-US" dirty="0" smtClean="0"/>
              <a:t> … </a:t>
            </a:r>
            <a:r>
              <a:rPr lang="en-US" dirty="0" err="1" smtClean="0"/>
              <a:t>s’en</a:t>
            </a:r>
            <a:r>
              <a:rPr lang="en-US" dirty="0" smtClean="0"/>
              <a:t> marcher …</a:t>
            </a:r>
            <a:r>
              <a:rPr lang="en-US" dirty="0" err="1" smtClean="0"/>
              <a:t>en</a:t>
            </a:r>
            <a:r>
              <a:rPr lang="en-US" dirty="0" smtClean="0"/>
              <a:t> </a:t>
            </a:r>
            <a:r>
              <a:rPr lang="en-US" dirty="0" err="1" smtClean="0"/>
              <a:t>courir</a:t>
            </a:r>
            <a:r>
              <a:rPr lang="en-US" dirty="0" smtClean="0"/>
              <a:t>”) </a:t>
            </a:r>
            <a:r>
              <a:rPr lang="en-US" dirty="0" err="1" smtClean="0"/>
              <a:t>Celui</a:t>
            </a:r>
            <a:r>
              <a:rPr lang="en-US" dirty="0" smtClean="0"/>
              <a:t>-ci </a:t>
            </a:r>
            <a:r>
              <a:rPr lang="en-US" dirty="0" err="1" smtClean="0"/>
              <a:t>démontre</a:t>
            </a:r>
            <a:r>
              <a:rPr lang="en-US" dirty="0" smtClean="0"/>
              <a:t> comment nous </a:t>
            </a:r>
            <a:r>
              <a:rPr lang="en-US" dirty="0" err="1" smtClean="0"/>
              <a:t>allons</a:t>
            </a:r>
            <a:r>
              <a:rPr lang="en-US" dirty="0" smtClean="0"/>
              <a:t> </a:t>
            </a:r>
            <a:r>
              <a:rPr lang="en-US" dirty="0" err="1" smtClean="0"/>
              <a:t>approcher</a:t>
            </a:r>
            <a:r>
              <a:rPr lang="en-US" dirty="0" smtClean="0"/>
              <a:t> la </a:t>
            </a:r>
            <a:r>
              <a:rPr lang="en-US" dirty="0" err="1" smtClean="0"/>
              <a:t>leçon</a:t>
            </a:r>
            <a:r>
              <a:rPr lang="en-US" dirty="0" smtClean="0"/>
              <a:t> “</a:t>
            </a:r>
            <a:r>
              <a:rPr lang="en-US" dirty="0" err="1" smtClean="0"/>
              <a:t>Arreter</a:t>
            </a:r>
            <a:r>
              <a:rPr lang="en-US" dirty="0" smtClean="0"/>
              <a:t> le Train” et les </a:t>
            </a:r>
            <a:r>
              <a:rPr lang="en-US" dirty="0" err="1" smtClean="0"/>
              <a:t>trois</a:t>
            </a:r>
            <a:r>
              <a:rPr lang="en-US" dirty="0" smtClean="0"/>
              <a:t> </a:t>
            </a:r>
            <a:r>
              <a:rPr lang="en-US" dirty="0" err="1" smtClean="0"/>
              <a:t>individus</a:t>
            </a:r>
            <a:r>
              <a:rPr lang="en-US" dirty="0" smtClean="0"/>
              <a:t> </a:t>
            </a:r>
            <a:r>
              <a:rPr lang="en-US" dirty="0" err="1" smtClean="0"/>
              <a:t>Autochtones</a:t>
            </a:r>
            <a:r>
              <a:rPr lang="en-US" dirty="0" smtClean="0"/>
              <a:t> qui </a:t>
            </a:r>
            <a:r>
              <a:rPr lang="en-US" dirty="0" err="1" smtClean="0"/>
              <a:t>ont</a:t>
            </a:r>
            <a:r>
              <a:rPr lang="en-US" dirty="0" smtClean="0"/>
              <a:t> </a:t>
            </a:r>
            <a:r>
              <a:rPr lang="en-US" dirty="0" err="1" smtClean="0"/>
              <a:t>éssayé</a:t>
            </a:r>
            <a:r>
              <a:rPr lang="en-US" dirty="0" smtClean="0"/>
              <a:t> de le faire: (1) </a:t>
            </a:r>
            <a:r>
              <a:rPr lang="en-US" dirty="0" err="1" smtClean="0"/>
              <a:t>Pieds-Corbeau</a:t>
            </a:r>
            <a:r>
              <a:rPr lang="en-US" dirty="0" smtClean="0"/>
              <a:t>, Grand Chef des </a:t>
            </a:r>
            <a:r>
              <a:rPr lang="en-US" dirty="0" err="1" smtClean="0"/>
              <a:t>Pieds</a:t>
            </a:r>
            <a:r>
              <a:rPr lang="en-US" dirty="0" smtClean="0"/>
              <a:t>-Noirs, (2) </a:t>
            </a:r>
            <a:r>
              <a:rPr lang="en-US" dirty="0" err="1" smtClean="0"/>
              <a:t>Piapot</a:t>
            </a:r>
            <a:r>
              <a:rPr lang="en-US" dirty="0" smtClean="0"/>
              <a:t>, chef Cri et Assiniboine  et (3) Louis Riel, Metis president des </a:t>
            </a:r>
            <a:r>
              <a:rPr lang="en-US" dirty="0" err="1" smtClean="0"/>
              <a:t>governements</a:t>
            </a:r>
            <a:r>
              <a:rPr lang="en-US" dirty="0" smtClean="0"/>
              <a:t> </a:t>
            </a:r>
            <a:r>
              <a:rPr lang="en-US" dirty="0" err="1" smtClean="0"/>
              <a:t>provisionels</a:t>
            </a:r>
            <a:r>
              <a:rPr lang="en-US" dirty="0" smtClean="0"/>
              <a:t> au MB et </a:t>
            </a:r>
            <a:r>
              <a:rPr lang="en-US" dirty="0" err="1" smtClean="0"/>
              <a:t>en</a:t>
            </a:r>
            <a:r>
              <a:rPr lang="en-US" dirty="0" smtClean="0"/>
              <a:t> SK. </a:t>
            </a:r>
          </a:p>
          <a:p>
            <a:endParaRPr lang="en-US" dirty="0" smtClean="0"/>
          </a:p>
          <a:p>
            <a:r>
              <a:rPr lang="en-US" dirty="0" err="1" smtClean="0"/>
              <a:t>Quelles</a:t>
            </a:r>
            <a:r>
              <a:rPr lang="en-US" dirty="0" smtClean="0"/>
              <a:t> </a:t>
            </a:r>
            <a:r>
              <a:rPr lang="en-US" dirty="0" err="1" smtClean="0"/>
              <a:t>cartes</a:t>
            </a:r>
            <a:r>
              <a:rPr lang="en-US" dirty="0" smtClean="0"/>
              <a:t> </a:t>
            </a:r>
            <a:r>
              <a:rPr lang="en-US" dirty="0" err="1" smtClean="0"/>
              <a:t>chacuns</a:t>
            </a:r>
            <a:r>
              <a:rPr lang="en-US" dirty="0" smtClean="0"/>
              <a:t> de </a:t>
            </a:r>
            <a:r>
              <a:rPr lang="en-US" dirty="0" err="1" smtClean="0"/>
              <a:t>ceux</a:t>
            </a:r>
            <a:r>
              <a:rPr lang="en-US" dirty="0" smtClean="0"/>
              <a:t>-ci </a:t>
            </a:r>
            <a:r>
              <a:rPr lang="en-US" dirty="0" err="1" smtClean="0"/>
              <a:t>avait</a:t>
            </a:r>
            <a:r>
              <a:rPr lang="en-US" dirty="0" smtClean="0"/>
              <a:t> </a:t>
            </a:r>
            <a:r>
              <a:rPr lang="en-US" dirty="0" err="1" smtClean="0"/>
              <a:t>il</a:t>
            </a:r>
            <a:r>
              <a:rPr lang="en-US" dirty="0" smtClean="0"/>
              <a:t> </a:t>
            </a:r>
            <a:r>
              <a:rPr lang="en-US" dirty="0" err="1" smtClean="0"/>
              <a:t>en</a:t>
            </a:r>
            <a:r>
              <a:rPr lang="en-US" dirty="0" smtClean="0"/>
              <a:t> main? De </a:t>
            </a:r>
            <a:r>
              <a:rPr lang="en-US" dirty="0" err="1" smtClean="0"/>
              <a:t>quelle</a:t>
            </a:r>
            <a:r>
              <a:rPr lang="en-US" dirty="0" smtClean="0"/>
              <a:t> </a:t>
            </a:r>
            <a:r>
              <a:rPr lang="en-US" dirty="0" err="1" smtClean="0"/>
              <a:t>façon</a:t>
            </a:r>
            <a:r>
              <a:rPr lang="en-US" dirty="0" smtClean="0"/>
              <a:t> a-t-</a:t>
            </a:r>
            <a:r>
              <a:rPr lang="en-US" dirty="0" err="1" smtClean="0"/>
              <a:t>il</a:t>
            </a:r>
            <a:r>
              <a:rPr lang="en-US" dirty="0" smtClean="0"/>
              <a:t> les </a:t>
            </a:r>
            <a:r>
              <a:rPr lang="en-US" dirty="0" err="1" smtClean="0"/>
              <a:t>jouées</a:t>
            </a:r>
            <a:r>
              <a:rPr lang="en-US" dirty="0" smtClean="0"/>
              <a:t>?</a:t>
            </a:r>
            <a:endParaRPr lang="en-US" dirty="0"/>
          </a:p>
        </p:txBody>
      </p:sp>
    </p:spTree>
    <p:extLst>
      <p:ext uri="{BB962C8B-B14F-4D97-AF65-F5344CB8AC3E}">
        <p14:creationId xmlns:p14="http://schemas.microsoft.com/office/powerpoint/2010/main" val="1959007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Gambler”			“Le </a:t>
            </a:r>
            <a:r>
              <a:rPr lang="en-CA" dirty="0" err="1" smtClean="0"/>
              <a:t>Parieur</a:t>
            </a:r>
            <a:r>
              <a:rPr lang="en-CA" dirty="0" smtClean="0"/>
              <a:t>”</a:t>
            </a:r>
            <a:br>
              <a:rPr lang="en-CA" dirty="0" smtClean="0"/>
            </a:br>
            <a:r>
              <a:rPr lang="en-CA" sz="2400" dirty="0"/>
              <a:t>	</a:t>
            </a:r>
            <a:r>
              <a:rPr lang="en-CA" sz="2800" dirty="0" smtClean="0"/>
              <a:t>(chorus)					(refrain)</a:t>
            </a:r>
            <a:endParaRPr lang="en-US" sz="2800" dirty="0"/>
          </a:p>
        </p:txBody>
      </p:sp>
      <p:sp>
        <p:nvSpPr>
          <p:cNvPr id="3" name="Content Placeholder 2"/>
          <p:cNvSpPr>
            <a:spLocks noGrp="1"/>
          </p:cNvSpPr>
          <p:nvPr>
            <p:ph sz="half" idx="1"/>
          </p:nvPr>
        </p:nvSpPr>
        <p:spPr>
          <a:xfrm>
            <a:off x="520064" y="2336872"/>
            <a:ext cx="4796654" cy="4346731"/>
          </a:xfrm>
        </p:spPr>
        <p:txBody>
          <a:bodyPr/>
          <a:lstStyle/>
          <a:p>
            <a:pPr marL="0" indent="0">
              <a:buNone/>
            </a:pPr>
            <a:r>
              <a:rPr lang="en-CA" dirty="0" smtClean="0"/>
              <a:t>You </a:t>
            </a:r>
            <a:r>
              <a:rPr lang="en-CA" dirty="0" err="1" smtClean="0"/>
              <a:t>gotta</a:t>
            </a:r>
            <a:r>
              <a:rPr lang="en-CA" dirty="0" smtClean="0"/>
              <a:t> know when to hold’ </a:t>
            </a:r>
            <a:r>
              <a:rPr lang="en-CA" dirty="0" err="1" smtClean="0"/>
              <a:t>em</a:t>
            </a:r>
            <a:r>
              <a:rPr lang="en-CA" dirty="0" smtClean="0"/>
              <a:t> Know when to fold ’</a:t>
            </a:r>
            <a:r>
              <a:rPr lang="en-CA" dirty="0" err="1" smtClean="0"/>
              <a:t>em</a:t>
            </a:r>
            <a:r>
              <a:rPr lang="en-CA" dirty="0" smtClean="0"/>
              <a:t>        Know when to walk away     Know when to run—</a:t>
            </a:r>
          </a:p>
          <a:p>
            <a:pPr marL="0" indent="0">
              <a:buNone/>
            </a:pPr>
            <a:endParaRPr lang="en-CA" dirty="0" smtClean="0"/>
          </a:p>
          <a:p>
            <a:pPr marL="0" indent="0">
              <a:buNone/>
            </a:pPr>
            <a:r>
              <a:rPr lang="en-CA" dirty="0" smtClean="0"/>
              <a:t>You never count your money When you’re </a:t>
            </a:r>
            <a:r>
              <a:rPr lang="en-CA" dirty="0" err="1" smtClean="0"/>
              <a:t>sittin</a:t>
            </a:r>
            <a:r>
              <a:rPr lang="en-CA" dirty="0" smtClean="0"/>
              <a:t>’ at the table They’ll be time for </a:t>
            </a:r>
            <a:r>
              <a:rPr lang="en-CA" dirty="0" err="1" smtClean="0"/>
              <a:t>countin</a:t>
            </a:r>
            <a:r>
              <a:rPr lang="en-CA" dirty="0" smtClean="0"/>
              <a:t>’   When the </a:t>
            </a:r>
            <a:r>
              <a:rPr lang="en-CA" dirty="0" err="1" smtClean="0"/>
              <a:t>dealin’s</a:t>
            </a:r>
            <a:r>
              <a:rPr lang="en-CA" dirty="0" smtClean="0"/>
              <a:t> done. </a:t>
            </a:r>
          </a:p>
          <a:p>
            <a:pPr marL="0" indent="0">
              <a:buNone/>
            </a:pPr>
            <a:endParaRPr lang="en-CA" dirty="0" smtClean="0"/>
          </a:p>
          <a:p>
            <a:pPr marL="0" indent="0">
              <a:buNone/>
            </a:pPr>
            <a:r>
              <a:rPr lang="en-CA" sz="1600" dirty="0">
                <a:hlinkClick r:id="rId2"/>
              </a:rPr>
              <a:t>https://</a:t>
            </a:r>
            <a:r>
              <a:rPr lang="en-CA" sz="1600" dirty="0" smtClean="0">
                <a:hlinkClick r:id="rId2"/>
              </a:rPr>
              <a:t>www.youtube.com/watch?v=7hx4gdlfamo</a:t>
            </a:r>
            <a:r>
              <a:rPr lang="en-CA" sz="1600" dirty="0" smtClean="0"/>
              <a:t> </a:t>
            </a:r>
            <a:endParaRPr lang="en-US" sz="1600" dirty="0"/>
          </a:p>
        </p:txBody>
      </p:sp>
      <p:sp>
        <p:nvSpPr>
          <p:cNvPr id="4" name="Content Placeholder 3"/>
          <p:cNvSpPr>
            <a:spLocks noGrp="1"/>
          </p:cNvSpPr>
          <p:nvPr>
            <p:ph sz="half" idx="2"/>
          </p:nvPr>
        </p:nvSpPr>
        <p:spPr>
          <a:xfrm>
            <a:off x="5594122" y="2336873"/>
            <a:ext cx="5897151" cy="3599316"/>
          </a:xfrm>
        </p:spPr>
        <p:txBody>
          <a:bodyPr/>
          <a:lstStyle/>
          <a:p>
            <a:pPr marL="0" indent="0">
              <a:buNone/>
            </a:pPr>
            <a:r>
              <a:rPr lang="en-CA" sz="2800" dirty="0" err="1" smtClean="0"/>
              <a:t>Faut</a:t>
            </a:r>
            <a:r>
              <a:rPr lang="en-CA" sz="2800" dirty="0" smtClean="0"/>
              <a:t> sav</a:t>
            </a:r>
            <a:r>
              <a:rPr lang="en-CA" sz="2800" b="1" dirty="0" smtClean="0">
                <a:solidFill>
                  <a:srgbClr val="FFFF00"/>
                </a:solidFill>
              </a:rPr>
              <a:t>oir</a:t>
            </a:r>
            <a:r>
              <a:rPr lang="en-CA" sz="2800" dirty="0" smtClean="0"/>
              <a:t> </a:t>
            </a:r>
            <a:r>
              <a:rPr lang="en-CA" sz="2800" dirty="0" err="1" smtClean="0"/>
              <a:t>quand</a:t>
            </a:r>
            <a:r>
              <a:rPr lang="en-CA" sz="2800" dirty="0" smtClean="0"/>
              <a:t> </a:t>
            </a:r>
            <a:r>
              <a:rPr lang="en-CA" sz="2800" dirty="0" err="1" smtClean="0"/>
              <a:t>tu</a:t>
            </a:r>
            <a:r>
              <a:rPr lang="en-CA" sz="2800" dirty="0" smtClean="0"/>
              <a:t> </a:t>
            </a:r>
            <a:r>
              <a:rPr lang="en-CA" sz="2800" b="1" dirty="0" smtClean="0">
                <a:solidFill>
                  <a:srgbClr val="FFFF00"/>
                </a:solidFill>
              </a:rPr>
              <a:t>vas</a:t>
            </a:r>
            <a:r>
              <a:rPr lang="en-CA" sz="2800" dirty="0" smtClean="0"/>
              <a:t> les </a:t>
            </a:r>
            <a:r>
              <a:rPr lang="en-CA" sz="2800" dirty="0" err="1" smtClean="0"/>
              <a:t>gar</a:t>
            </a:r>
            <a:r>
              <a:rPr lang="en-CA" sz="2800" b="1" dirty="0" err="1" smtClean="0">
                <a:solidFill>
                  <a:srgbClr val="FFFF00"/>
                </a:solidFill>
              </a:rPr>
              <a:t>der</a:t>
            </a:r>
            <a:r>
              <a:rPr lang="en-CA" sz="2800" dirty="0" smtClean="0"/>
              <a:t> Sa</a:t>
            </a:r>
            <a:r>
              <a:rPr lang="en-CA" sz="2800" b="1" dirty="0" smtClean="0">
                <a:solidFill>
                  <a:srgbClr val="FFFF00"/>
                </a:solidFill>
              </a:rPr>
              <a:t>voi</a:t>
            </a:r>
            <a:r>
              <a:rPr lang="en-CA" sz="2800" dirty="0" smtClean="0"/>
              <a:t>r </a:t>
            </a:r>
            <a:r>
              <a:rPr lang="en-CA" sz="2800" dirty="0" err="1" smtClean="0"/>
              <a:t>quand</a:t>
            </a:r>
            <a:r>
              <a:rPr lang="en-CA" sz="2800" dirty="0" smtClean="0"/>
              <a:t> les </a:t>
            </a:r>
            <a:r>
              <a:rPr lang="en-CA" sz="2800" dirty="0" err="1" smtClean="0"/>
              <a:t>par</a:t>
            </a:r>
            <a:r>
              <a:rPr lang="en-CA" sz="2800" b="1" dirty="0" err="1" smtClean="0">
                <a:solidFill>
                  <a:srgbClr val="FFFF00"/>
                </a:solidFill>
              </a:rPr>
              <a:t>ier</a:t>
            </a:r>
            <a:r>
              <a:rPr lang="en-CA" sz="2800" dirty="0" smtClean="0"/>
              <a:t>                 </a:t>
            </a:r>
            <a:r>
              <a:rPr lang="en-CA" sz="2800" dirty="0" err="1" smtClean="0"/>
              <a:t>Quand</a:t>
            </a:r>
            <a:r>
              <a:rPr lang="en-CA" sz="2800" dirty="0" smtClean="0"/>
              <a:t> </a:t>
            </a:r>
            <a:r>
              <a:rPr lang="en-CA" sz="2800" dirty="0" err="1" smtClean="0"/>
              <a:t>il</a:t>
            </a:r>
            <a:r>
              <a:rPr lang="en-CA" sz="2800" dirty="0" smtClean="0"/>
              <a:t> </a:t>
            </a:r>
            <a:r>
              <a:rPr lang="en-CA" sz="2800" dirty="0" err="1" smtClean="0"/>
              <a:t>faut</a:t>
            </a:r>
            <a:r>
              <a:rPr lang="en-CA" sz="2800" dirty="0" smtClean="0"/>
              <a:t> </a:t>
            </a:r>
            <a:r>
              <a:rPr lang="en-CA" sz="2800" dirty="0" err="1" smtClean="0"/>
              <a:t>s’en</a:t>
            </a:r>
            <a:r>
              <a:rPr lang="en-CA" sz="2800" dirty="0" smtClean="0"/>
              <a:t> marcher           </a:t>
            </a:r>
            <a:r>
              <a:rPr lang="en-CA" sz="2800" dirty="0" err="1" smtClean="0"/>
              <a:t>Quand</a:t>
            </a:r>
            <a:r>
              <a:rPr lang="en-CA" sz="2800" dirty="0" smtClean="0"/>
              <a:t> </a:t>
            </a:r>
            <a:r>
              <a:rPr lang="en-CA" sz="2800" dirty="0" err="1" smtClean="0"/>
              <a:t>il</a:t>
            </a:r>
            <a:r>
              <a:rPr lang="en-CA" sz="2800" dirty="0" smtClean="0"/>
              <a:t> </a:t>
            </a:r>
            <a:r>
              <a:rPr lang="en-CA" sz="2800" dirty="0" err="1" smtClean="0"/>
              <a:t>faut</a:t>
            </a:r>
            <a:r>
              <a:rPr lang="en-CA" sz="2800" dirty="0" smtClean="0"/>
              <a:t> </a:t>
            </a:r>
            <a:r>
              <a:rPr lang="en-CA" sz="2800" dirty="0" err="1" smtClean="0"/>
              <a:t>en</a:t>
            </a:r>
            <a:r>
              <a:rPr lang="en-CA" sz="2800" dirty="0" smtClean="0"/>
              <a:t> </a:t>
            </a:r>
            <a:r>
              <a:rPr lang="en-CA" sz="2800" dirty="0" err="1" smtClean="0"/>
              <a:t>courir</a:t>
            </a:r>
            <a:endParaRPr lang="en-CA" sz="2800" dirty="0" smtClean="0"/>
          </a:p>
          <a:p>
            <a:pPr marL="0" indent="0">
              <a:buNone/>
            </a:pPr>
            <a:r>
              <a:rPr lang="en-CA" sz="2800" dirty="0" smtClean="0"/>
              <a:t>On ne </a:t>
            </a:r>
            <a:r>
              <a:rPr lang="en-CA" sz="2800" b="1" dirty="0" err="1" smtClean="0">
                <a:solidFill>
                  <a:srgbClr val="FFFF00"/>
                </a:solidFill>
              </a:rPr>
              <a:t>comp</a:t>
            </a:r>
            <a:r>
              <a:rPr lang="en-CA" sz="2800" dirty="0" err="1" smtClean="0"/>
              <a:t>te</a:t>
            </a:r>
            <a:r>
              <a:rPr lang="en-CA" sz="2800" dirty="0" smtClean="0"/>
              <a:t> </a:t>
            </a:r>
            <a:r>
              <a:rPr lang="en-CA" sz="2800" dirty="0" err="1" smtClean="0"/>
              <a:t>l’ar</a:t>
            </a:r>
            <a:r>
              <a:rPr lang="en-CA" sz="2800" b="1" dirty="0" err="1" smtClean="0">
                <a:solidFill>
                  <a:srgbClr val="FFFF00"/>
                </a:solidFill>
              </a:rPr>
              <a:t>gent</a:t>
            </a:r>
            <a:r>
              <a:rPr lang="en-CA" sz="2800" dirty="0" smtClean="0"/>
              <a:t>                  </a:t>
            </a:r>
            <a:r>
              <a:rPr lang="en-CA" sz="2800" dirty="0" err="1" smtClean="0"/>
              <a:t>Jamais</a:t>
            </a:r>
            <a:r>
              <a:rPr lang="en-CA" sz="2800" dirty="0" smtClean="0"/>
              <a:t> </a:t>
            </a:r>
            <a:r>
              <a:rPr lang="en-CA" sz="2800" b="1" dirty="0" err="1" smtClean="0">
                <a:solidFill>
                  <a:srgbClr val="FFFF00"/>
                </a:solidFill>
              </a:rPr>
              <a:t>assis</a:t>
            </a:r>
            <a:r>
              <a:rPr lang="en-CA" sz="2800" b="1" dirty="0" smtClean="0">
                <a:solidFill>
                  <a:srgbClr val="FFFF00"/>
                </a:solidFill>
              </a:rPr>
              <a:t>(e)</a:t>
            </a:r>
            <a:r>
              <a:rPr lang="en-CA" sz="2800" dirty="0" smtClean="0"/>
              <a:t> à </a:t>
            </a:r>
            <a:r>
              <a:rPr lang="en-CA" sz="2800" b="1" dirty="0" smtClean="0">
                <a:solidFill>
                  <a:srgbClr val="FFFF00"/>
                </a:solidFill>
              </a:rPr>
              <a:t>tab</a:t>
            </a:r>
            <a:r>
              <a:rPr lang="en-CA" sz="2800" dirty="0" smtClean="0"/>
              <a:t>le                           Il </a:t>
            </a:r>
            <a:r>
              <a:rPr lang="en-CA" sz="2800" b="1" dirty="0" smtClean="0">
                <a:solidFill>
                  <a:srgbClr val="FFFF00"/>
                </a:solidFill>
              </a:rPr>
              <a:t>y aura </a:t>
            </a:r>
            <a:r>
              <a:rPr lang="en-CA" sz="2800" dirty="0" smtClean="0"/>
              <a:t>le temps pour </a:t>
            </a:r>
            <a:r>
              <a:rPr lang="en-CA" sz="2800" dirty="0" err="1" smtClean="0"/>
              <a:t>comp</a:t>
            </a:r>
            <a:r>
              <a:rPr lang="en-CA" sz="2800" b="1" dirty="0" err="1" smtClean="0">
                <a:solidFill>
                  <a:srgbClr val="FFFF00"/>
                </a:solidFill>
              </a:rPr>
              <a:t>ter</a:t>
            </a:r>
            <a:r>
              <a:rPr lang="en-CA" sz="2800" dirty="0" smtClean="0"/>
              <a:t>    </a:t>
            </a:r>
            <a:r>
              <a:rPr lang="en-CA" sz="2800" dirty="0" err="1" smtClean="0"/>
              <a:t>Quand</a:t>
            </a:r>
            <a:r>
              <a:rPr lang="en-CA" sz="2800" dirty="0" smtClean="0"/>
              <a:t> la </a:t>
            </a:r>
            <a:r>
              <a:rPr lang="en-CA" sz="2800" b="1" dirty="0" err="1" smtClean="0">
                <a:solidFill>
                  <a:srgbClr val="FFFF00"/>
                </a:solidFill>
              </a:rPr>
              <a:t>donn</a:t>
            </a:r>
            <a:r>
              <a:rPr lang="en-CA" sz="2800" dirty="0" err="1" smtClean="0"/>
              <a:t>e</a:t>
            </a:r>
            <a:r>
              <a:rPr lang="en-CA" sz="2800" dirty="0" smtClean="0"/>
              <a:t> </a:t>
            </a:r>
            <a:r>
              <a:rPr lang="en-CA" sz="2800" dirty="0" err="1" smtClean="0"/>
              <a:t>s’</a:t>
            </a:r>
            <a:r>
              <a:rPr lang="en-CA" sz="2800" b="1" dirty="0" err="1" smtClean="0">
                <a:solidFill>
                  <a:srgbClr val="FFFF00"/>
                </a:solidFill>
              </a:rPr>
              <a:t>met</a:t>
            </a:r>
            <a:r>
              <a:rPr lang="en-CA" sz="2800" dirty="0" smtClean="0"/>
              <a:t> à </a:t>
            </a:r>
            <a:r>
              <a:rPr lang="en-CA" sz="2800" dirty="0" err="1" smtClean="0"/>
              <a:t>fi</a:t>
            </a:r>
            <a:r>
              <a:rPr lang="en-CA" sz="2800" b="1" dirty="0" err="1" smtClean="0">
                <a:solidFill>
                  <a:srgbClr val="FFFF00"/>
                </a:solidFill>
              </a:rPr>
              <a:t>nir</a:t>
            </a:r>
            <a:r>
              <a:rPr lang="en-CA" sz="2800" dirty="0" smtClean="0"/>
              <a:t>.</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0878" y="566645"/>
            <a:ext cx="3161122" cy="1770228"/>
          </a:xfrm>
          <a:prstGeom prst="rect">
            <a:avLst/>
          </a:prstGeom>
        </p:spPr>
      </p:pic>
    </p:spTree>
    <p:extLst>
      <p:ext uri="{BB962C8B-B14F-4D97-AF65-F5344CB8AC3E}">
        <p14:creationId xmlns:p14="http://schemas.microsoft.com/office/powerpoint/2010/main" val="139969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60" y="5267795"/>
            <a:ext cx="8746486" cy="588535"/>
          </a:xfrm>
        </p:spPr>
        <p:txBody>
          <a:bodyPr>
            <a:normAutofit fontScale="90000"/>
          </a:bodyPr>
          <a:lstStyle/>
          <a:p>
            <a:r>
              <a:rPr lang="en-CA" dirty="0" smtClean="0"/>
              <a:t>Songs as acknowledged. Other program material   © Canadian Specific Enterprises, a subsidiary of </a:t>
            </a:r>
            <a:r>
              <a:rPr lang="en-CA" dirty="0" smtClean="0">
                <a:solidFill>
                  <a:srgbClr val="FF0000"/>
                </a:solidFill>
              </a:rPr>
              <a:t>Canadian Classroom on Rails Experience (CCORE)</a:t>
            </a:r>
            <a:endParaRPr lang="en-US" dirty="0">
              <a:solidFill>
                <a:srgbClr val="FF0000"/>
              </a:solidFill>
            </a:endParaRPr>
          </a:p>
        </p:txBody>
      </p:sp>
      <p:sp>
        <p:nvSpPr>
          <p:cNvPr id="3" name="Text Placeholder 2"/>
          <p:cNvSpPr>
            <a:spLocks noGrp="1"/>
          </p:cNvSpPr>
          <p:nvPr>
            <p:ph type="body" sz="half" idx="2"/>
          </p:nvPr>
        </p:nvSpPr>
        <p:spPr>
          <a:xfrm>
            <a:off x="765160" y="5856330"/>
            <a:ext cx="10933505" cy="919113"/>
          </a:xfrm>
        </p:spPr>
        <p:txBody>
          <a:bodyPr>
            <a:noAutofit/>
          </a:bodyPr>
          <a:lstStyle/>
          <a:p>
            <a:r>
              <a:rPr lang="en-CA" sz="2400" dirty="0" smtClean="0"/>
              <a:t>Chansons </a:t>
            </a:r>
            <a:r>
              <a:rPr lang="en-CA" sz="2400" dirty="0" err="1" smtClean="0"/>
              <a:t>comme</a:t>
            </a:r>
            <a:r>
              <a:rPr lang="en-CA" sz="2400" dirty="0" smtClean="0"/>
              <a:t> </a:t>
            </a:r>
            <a:r>
              <a:rPr lang="fr-CA" sz="2400" dirty="0" smtClean="0"/>
              <a:t>accréditées</a:t>
            </a:r>
            <a:r>
              <a:rPr lang="en-CA" sz="2400" dirty="0" smtClean="0"/>
              <a:t>. </a:t>
            </a:r>
            <a:r>
              <a:rPr lang="en-CA" sz="2400" dirty="0" err="1" smtClean="0"/>
              <a:t>D’autre</a:t>
            </a:r>
            <a:r>
              <a:rPr lang="en-CA" sz="2400" dirty="0" smtClean="0"/>
              <a:t> </a:t>
            </a:r>
            <a:r>
              <a:rPr lang="en-CA" sz="2400" dirty="0" err="1" smtClean="0"/>
              <a:t>ressources</a:t>
            </a:r>
            <a:r>
              <a:rPr lang="en-CA" sz="2400" dirty="0" smtClean="0"/>
              <a:t> </a:t>
            </a:r>
            <a:r>
              <a:rPr lang="en-CA" sz="2400" dirty="0" err="1" smtClean="0"/>
              <a:t>programmatiques</a:t>
            </a:r>
            <a:r>
              <a:rPr lang="en-CA" sz="2400" dirty="0" smtClean="0"/>
              <a:t>                © </a:t>
            </a:r>
            <a:r>
              <a:rPr lang="en-CA" sz="2400" dirty="0" err="1" smtClean="0"/>
              <a:t>Entreprises</a:t>
            </a:r>
            <a:r>
              <a:rPr lang="en-CA" sz="2400" dirty="0" smtClean="0"/>
              <a:t> </a:t>
            </a:r>
            <a:r>
              <a:rPr lang="en-CA" sz="2400" dirty="0" err="1" smtClean="0"/>
              <a:t>Canadienne</a:t>
            </a:r>
            <a:r>
              <a:rPr lang="en-CA" sz="2400" dirty="0" smtClean="0"/>
              <a:t> </a:t>
            </a:r>
            <a:r>
              <a:rPr lang="en-CA" sz="2400" dirty="0" err="1" smtClean="0"/>
              <a:t>Specifique</a:t>
            </a:r>
            <a:r>
              <a:rPr lang="en-CA" sz="2400" dirty="0" smtClean="0"/>
              <a:t>, </a:t>
            </a:r>
            <a:r>
              <a:rPr lang="en-CA" sz="2400" dirty="0" err="1" smtClean="0"/>
              <a:t>une</a:t>
            </a:r>
            <a:r>
              <a:rPr lang="en-CA" sz="2400" dirty="0" smtClean="0"/>
              <a:t> initiative </a:t>
            </a:r>
            <a:r>
              <a:rPr lang="en-CA" sz="2400" dirty="0" err="1" smtClean="0"/>
              <a:t>propriétée</a:t>
            </a:r>
            <a:r>
              <a:rPr lang="en-CA" sz="2400" dirty="0" smtClean="0"/>
              <a:t> de   </a:t>
            </a:r>
            <a:r>
              <a:rPr lang="en-CA" sz="2400" dirty="0" err="1" smtClean="0">
                <a:solidFill>
                  <a:srgbClr val="00B0F0"/>
                </a:solidFill>
              </a:rPr>
              <a:t>L’Experience</a:t>
            </a:r>
            <a:r>
              <a:rPr lang="en-CA" sz="2400" dirty="0" smtClean="0">
                <a:solidFill>
                  <a:srgbClr val="00B0F0"/>
                </a:solidFill>
              </a:rPr>
              <a:t> de la Salle de </a:t>
            </a:r>
            <a:r>
              <a:rPr lang="en-CA" sz="2400" dirty="0" err="1" smtClean="0">
                <a:solidFill>
                  <a:srgbClr val="00B0F0"/>
                </a:solidFill>
              </a:rPr>
              <a:t>Classe</a:t>
            </a:r>
            <a:r>
              <a:rPr lang="en-CA" sz="2400" dirty="0" smtClean="0">
                <a:solidFill>
                  <a:srgbClr val="00B0F0"/>
                </a:solidFill>
              </a:rPr>
              <a:t> </a:t>
            </a:r>
            <a:r>
              <a:rPr lang="en-CA" sz="2400" dirty="0" err="1" smtClean="0">
                <a:solidFill>
                  <a:srgbClr val="00B0F0"/>
                </a:solidFill>
              </a:rPr>
              <a:t>ferroviaire</a:t>
            </a:r>
            <a:r>
              <a:rPr lang="en-CA" sz="2400" dirty="0" smtClean="0">
                <a:solidFill>
                  <a:srgbClr val="00B0F0"/>
                </a:solidFill>
              </a:rPr>
              <a:t> </a:t>
            </a:r>
            <a:r>
              <a:rPr lang="en-CA" sz="2400" dirty="0" err="1" smtClean="0">
                <a:solidFill>
                  <a:srgbClr val="00B0F0"/>
                </a:solidFill>
              </a:rPr>
              <a:t>canadienne</a:t>
            </a:r>
            <a:r>
              <a:rPr lang="en-CA" sz="2400" dirty="0" smtClean="0">
                <a:solidFill>
                  <a:srgbClr val="00B0F0"/>
                </a:solidFill>
              </a:rPr>
              <a:t> (ESACLA-FERROCAN)</a:t>
            </a:r>
            <a:endParaRPr lang="en-US" sz="2400" dirty="0">
              <a:solidFill>
                <a:srgbClr val="00B0F0"/>
              </a:solidFill>
            </a:endParaRPr>
          </a:p>
        </p:txBody>
      </p:sp>
    </p:spTree>
    <p:extLst>
      <p:ext uri="{BB962C8B-B14F-4D97-AF65-F5344CB8AC3E}">
        <p14:creationId xmlns:p14="http://schemas.microsoft.com/office/powerpoint/2010/main" val="274067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DISCLAIMER - WARNING</a:t>
            </a:r>
            <a:endParaRPr lang="en-US" dirty="0"/>
          </a:p>
        </p:txBody>
      </p:sp>
      <p:sp>
        <p:nvSpPr>
          <p:cNvPr id="3" name="Content Placeholder 2"/>
          <p:cNvSpPr>
            <a:spLocks noGrp="1"/>
          </p:cNvSpPr>
          <p:nvPr>
            <p:ph idx="1"/>
          </p:nvPr>
        </p:nvSpPr>
        <p:spPr/>
        <p:txBody>
          <a:bodyPr>
            <a:normAutofit/>
          </a:bodyPr>
          <a:lstStyle/>
          <a:p>
            <a:pPr lvl="1"/>
            <a:r>
              <a:rPr lang="en-CA" dirty="0" smtClean="0">
                <a:solidFill>
                  <a:srgbClr val="FF0000"/>
                </a:solidFill>
              </a:rPr>
              <a:t>To students: This presentation is </a:t>
            </a:r>
            <a:r>
              <a:rPr lang="en-CA" b="1" i="1" dirty="0" smtClean="0">
                <a:solidFill>
                  <a:srgbClr val="FF0000"/>
                </a:solidFill>
              </a:rPr>
              <a:t>not</a:t>
            </a:r>
            <a:r>
              <a:rPr lang="en-CA" dirty="0" smtClean="0">
                <a:solidFill>
                  <a:srgbClr val="FF0000"/>
                </a:solidFill>
              </a:rPr>
              <a:t> encouraging you to try something that is highly dangerous, against the law, and could cost you in money and time. If you ignore this warning, are caught and try to suggest that you first got the idea here, </a:t>
            </a:r>
            <a:r>
              <a:rPr lang="en-CA" b="1" i="1" dirty="0" smtClean="0">
                <a:solidFill>
                  <a:srgbClr val="FF0000"/>
                </a:solidFill>
              </a:rPr>
              <a:t>this first line will make it very clear that that is not true</a:t>
            </a:r>
            <a:r>
              <a:rPr lang="en-CA" dirty="0" smtClean="0">
                <a:solidFill>
                  <a:srgbClr val="FF0000"/>
                </a:solidFill>
              </a:rPr>
              <a:t>. </a:t>
            </a:r>
          </a:p>
          <a:p>
            <a:pPr lvl="1"/>
            <a:r>
              <a:rPr lang="en-CA" dirty="0" smtClean="0">
                <a:solidFill>
                  <a:srgbClr val="FFFF00"/>
                </a:solidFill>
              </a:rPr>
              <a:t>To parents &amp; teachers: This lesson tells about a real period in our history (the 1930s Depression) where unemployed men—and a few women—seeking work freeloaded on trains to travel cross-country in search of jobs. There was no Trans-Canada Highway then and railways were a way of hitchhiking. </a:t>
            </a:r>
          </a:p>
          <a:p>
            <a:pPr lvl="1"/>
            <a:r>
              <a:rPr lang="en-CA" dirty="0" smtClean="0">
                <a:solidFill>
                  <a:srgbClr val="00B050"/>
                </a:solidFill>
              </a:rPr>
              <a:t>To rail workers &amp; leaders: This shows how railways faced a difficult situation for themselves, the country and the economy. While they could not sanction the practice and were obliged to enforce against it, the practice of workers on trains and on grounds allowed for a more human, less punishing , society.</a:t>
            </a:r>
            <a:endParaRPr lang="en-US" dirty="0">
              <a:solidFill>
                <a:srgbClr val="00B050"/>
              </a:solidFill>
            </a:endParaRPr>
          </a:p>
        </p:txBody>
      </p:sp>
    </p:spTree>
    <p:extLst>
      <p:ext uri="{BB962C8B-B14F-4D97-AF65-F5344CB8AC3E}">
        <p14:creationId xmlns:p14="http://schemas.microsoft.com/office/powerpoint/2010/main" val="3968399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21419" y="2639834"/>
            <a:ext cx="10090206" cy="1172847"/>
          </a:xfrm>
        </p:spPr>
        <p:txBody>
          <a:bodyPr>
            <a:noAutofit/>
          </a:bodyPr>
          <a:lstStyle/>
          <a:p>
            <a:r>
              <a:rPr lang="en-CA" sz="3200" dirty="0"/>
              <a:t>In the 1930s, hundreds of thousands of men including teenagers and a few women rode the rails cross-country as freeloaders in search or work or lodgings because they had no other way to go. </a:t>
            </a:r>
          </a:p>
          <a:p>
            <a:endParaRPr lang="en-CA" sz="800" dirty="0" smtClean="0"/>
          </a:p>
          <a:p>
            <a:r>
              <a:rPr lang="en-CA" sz="2400" dirty="0" smtClean="0"/>
              <a:t>Aux </a:t>
            </a:r>
            <a:r>
              <a:rPr lang="en-CA" sz="2400" dirty="0"/>
              <a:t>1930s, les </a:t>
            </a:r>
            <a:r>
              <a:rPr lang="en-CA" sz="2400" dirty="0" err="1"/>
              <a:t>milliers</a:t>
            </a:r>
            <a:r>
              <a:rPr lang="en-CA" sz="2400" dirty="0"/>
              <a:t> </a:t>
            </a:r>
            <a:r>
              <a:rPr lang="en-CA" sz="2400" dirty="0" err="1"/>
              <a:t>d’hommes</a:t>
            </a:r>
            <a:r>
              <a:rPr lang="en-CA" sz="2400" dirty="0"/>
              <a:t> y </a:t>
            </a:r>
            <a:r>
              <a:rPr lang="en-CA" sz="2400" dirty="0" err="1"/>
              <a:t>compris</a:t>
            </a:r>
            <a:r>
              <a:rPr lang="en-CA" sz="2400" dirty="0"/>
              <a:t> les </a:t>
            </a:r>
            <a:r>
              <a:rPr lang="en-CA" sz="2400" dirty="0" err="1"/>
              <a:t>adoléscents</a:t>
            </a:r>
            <a:r>
              <a:rPr lang="en-CA" sz="2400" dirty="0"/>
              <a:t> et </a:t>
            </a:r>
            <a:r>
              <a:rPr lang="en-CA" sz="2400" dirty="0" err="1"/>
              <a:t>quelques</a:t>
            </a:r>
            <a:r>
              <a:rPr lang="en-CA" sz="2400" dirty="0"/>
              <a:t> femmes </a:t>
            </a:r>
            <a:r>
              <a:rPr lang="en-CA" sz="2400" dirty="0" err="1"/>
              <a:t>sont</a:t>
            </a:r>
            <a:r>
              <a:rPr lang="en-CA" sz="2400" dirty="0"/>
              <a:t> </a:t>
            </a:r>
            <a:r>
              <a:rPr lang="en-CA" sz="2400" dirty="0" err="1"/>
              <a:t>montés</a:t>
            </a:r>
            <a:r>
              <a:rPr lang="en-CA" sz="2400" dirty="0"/>
              <a:t> à </a:t>
            </a:r>
            <a:r>
              <a:rPr lang="en-CA" sz="2400" dirty="0" err="1"/>
              <a:t>bord</a:t>
            </a:r>
            <a:r>
              <a:rPr lang="en-CA" sz="2400" dirty="0"/>
              <a:t> les trains </a:t>
            </a:r>
            <a:r>
              <a:rPr lang="en-CA" sz="2400" dirty="0" err="1"/>
              <a:t>comme</a:t>
            </a:r>
            <a:r>
              <a:rPr lang="en-CA" sz="2400" dirty="0"/>
              <a:t> </a:t>
            </a:r>
            <a:r>
              <a:rPr lang="en-CA" sz="2400" dirty="0" err="1"/>
              <a:t>passagers</a:t>
            </a:r>
            <a:r>
              <a:rPr lang="en-CA" sz="2400" dirty="0"/>
              <a:t> </a:t>
            </a:r>
            <a:r>
              <a:rPr lang="en-CA" sz="2400" dirty="0" err="1"/>
              <a:t>clandestins</a:t>
            </a:r>
            <a:r>
              <a:rPr lang="en-CA" sz="2400" dirty="0"/>
              <a:t> à la </a:t>
            </a:r>
            <a:r>
              <a:rPr lang="en-CA" sz="2400" dirty="0" err="1" smtClean="0"/>
              <a:t>recherche</a:t>
            </a:r>
            <a:r>
              <a:rPr lang="en-CA" sz="2400" dirty="0" smtClean="0"/>
              <a:t> </a:t>
            </a:r>
            <a:r>
              <a:rPr lang="en-CA" sz="2400" dirty="0" err="1"/>
              <a:t>d’emploi</a:t>
            </a:r>
            <a:r>
              <a:rPr lang="en-CA" sz="2400" dirty="0"/>
              <a:t> </a:t>
            </a:r>
            <a:r>
              <a:rPr lang="en-CA" sz="2400" dirty="0" err="1"/>
              <a:t>parce</a:t>
            </a:r>
            <a:r>
              <a:rPr lang="en-CA" sz="2400" dirty="0"/>
              <a:t> </a:t>
            </a:r>
            <a:r>
              <a:rPr lang="en-CA" sz="2400" dirty="0" err="1"/>
              <a:t>qu’il</a:t>
            </a:r>
            <a:r>
              <a:rPr lang="en-CA" sz="2400" dirty="0"/>
              <a:t> </a:t>
            </a:r>
            <a:r>
              <a:rPr lang="en-CA" sz="2400" dirty="0" err="1"/>
              <a:t>n’avaient</a:t>
            </a:r>
            <a:r>
              <a:rPr lang="en-CA" sz="2400" dirty="0"/>
              <a:t> </a:t>
            </a:r>
            <a:r>
              <a:rPr lang="en-CA" sz="2400" dirty="0" err="1"/>
              <a:t>d’autre</a:t>
            </a:r>
            <a:r>
              <a:rPr lang="en-CA" sz="2400" dirty="0"/>
              <a:t> </a:t>
            </a:r>
            <a:r>
              <a:rPr lang="en-CA" sz="2400" dirty="0" err="1"/>
              <a:t>façon</a:t>
            </a:r>
            <a:r>
              <a:rPr lang="en-CA" sz="2400" dirty="0"/>
              <a:t> à voyager. </a:t>
            </a:r>
            <a:endParaRPr lang="en-US" sz="2400" dirty="0"/>
          </a:p>
          <a:p>
            <a:endParaRPr lang="en-US" sz="3200"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27194" b="27194"/>
          <a:stretch>
            <a:fillRect/>
          </a:stretch>
        </p:blipFill>
        <p:spPr>
          <a:xfrm>
            <a:off x="3495406" y="0"/>
            <a:ext cx="6886222" cy="2570962"/>
          </a:xfrm>
        </p:spPr>
      </p:pic>
    </p:spTree>
    <p:extLst>
      <p:ext uri="{BB962C8B-B14F-4D97-AF65-F5344CB8AC3E}">
        <p14:creationId xmlns:p14="http://schemas.microsoft.com/office/powerpoint/2010/main" val="159922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Getting on board		/	se </a:t>
            </a:r>
            <a:r>
              <a:rPr lang="en-CA" dirty="0" err="1" smtClean="0"/>
              <a:t>mettre</a:t>
            </a:r>
            <a:r>
              <a:rPr lang="en-CA" dirty="0" smtClean="0"/>
              <a:t> à </a:t>
            </a:r>
            <a:r>
              <a:rPr lang="en-CA" dirty="0" err="1" smtClean="0"/>
              <a:t>bord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178" y="2843380"/>
            <a:ext cx="1490152" cy="224744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649" y="2843380"/>
            <a:ext cx="1923736" cy="22474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8704" y="2843380"/>
            <a:ext cx="2207839" cy="224744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612" y="2843380"/>
            <a:ext cx="2419350" cy="18859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4031" y="2843380"/>
            <a:ext cx="1905000" cy="239077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612" y="4810831"/>
            <a:ext cx="2404395" cy="1597920"/>
          </a:xfrm>
          <a:prstGeom prst="rect">
            <a:avLst/>
          </a:prstGeom>
        </p:spPr>
      </p:pic>
    </p:spTree>
    <p:extLst>
      <p:ext uri="{BB962C8B-B14F-4D97-AF65-F5344CB8AC3E}">
        <p14:creationId xmlns:p14="http://schemas.microsoft.com/office/powerpoint/2010/main" val="163145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36" y="753228"/>
            <a:ext cx="10233946" cy="1080938"/>
          </a:xfrm>
        </p:spPr>
        <p:txBody>
          <a:bodyPr/>
          <a:lstStyle/>
          <a:p>
            <a:r>
              <a:rPr lang="en-CA" dirty="0" smtClean="0"/>
              <a:t>Places to ride … from most dangerous to safer </a:t>
            </a:r>
            <a:r>
              <a:rPr lang="en-CA" dirty="0" err="1" smtClean="0"/>
              <a:t>Lieux</a:t>
            </a:r>
            <a:r>
              <a:rPr lang="en-CA" dirty="0" smtClean="0"/>
              <a:t> à se </a:t>
            </a:r>
            <a:r>
              <a:rPr lang="en-CA" dirty="0" err="1" smtClean="0"/>
              <a:t>cacher</a:t>
            </a:r>
            <a:r>
              <a:rPr lang="en-CA" dirty="0"/>
              <a:t>,</a:t>
            </a:r>
            <a:r>
              <a:rPr lang="en-CA" dirty="0" smtClean="0"/>
              <a:t> du plus au </a:t>
            </a:r>
            <a:r>
              <a:rPr lang="en-CA" dirty="0" err="1" smtClean="0"/>
              <a:t>moins</a:t>
            </a:r>
            <a:r>
              <a:rPr lang="en-CA" dirty="0" smtClean="0"/>
              <a:t> </a:t>
            </a:r>
            <a:r>
              <a:rPr lang="en-CA" dirty="0" err="1" smtClean="0"/>
              <a:t>dangereux</a:t>
            </a:r>
            <a:endParaRPr lang="en-US" dirty="0"/>
          </a:p>
        </p:txBody>
      </p:sp>
      <p:pic>
        <p:nvPicPr>
          <p:cNvPr id="14" name="Picture Placeholder 13"/>
          <p:cNvPicPr>
            <a:picLocks noGrp="1" noChangeAspect="1"/>
          </p:cNvPicPr>
          <p:nvPr>
            <p:ph type="pic" idx="15"/>
          </p:nvPr>
        </p:nvPicPr>
        <p:blipFill>
          <a:blip r:embed="rId2">
            <a:extLst>
              <a:ext uri="{28A0092B-C50C-407E-A947-70E740481C1C}">
                <a14:useLocalDpi xmlns:a14="http://schemas.microsoft.com/office/drawing/2010/main" val="0"/>
              </a:ext>
            </a:extLst>
          </a:blip>
          <a:srcRect t="18516" b="18516"/>
          <a:stretch>
            <a:fillRect/>
          </a:stretch>
        </p:blipFill>
        <p:spPr>
          <a:xfrm>
            <a:off x="60414" y="2043098"/>
            <a:ext cx="3697423" cy="1847678"/>
          </a:xfrm>
        </p:spPr>
      </p:pic>
      <p:sp>
        <p:nvSpPr>
          <p:cNvPr id="5" name="Text Placeholder 4"/>
          <p:cNvSpPr>
            <a:spLocks noGrp="1"/>
          </p:cNvSpPr>
          <p:nvPr>
            <p:ph type="body" sz="half" idx="18"/>
          </p:nvPr>
        </p:nvSpPr>
        <p:spPr/>
        <p:txBody>
          <a:bodyPr/>
          <a:lstStyle/>
          <a:p>
            <a:endParaRPr lang="en-US" dirty="0"/>
          </a:p>
        </p:txBody>
      </p:sp>
      <p:pic>
        <p:nvPicPr>
          <p:cNvPr id="19" name="Picture Placeholder 18"/>
          <p:cNvPicPr>
            <a:picLocks noGrp="1" noChangeAspect="1"/>
          </p:cNvPicPr>
          <p:nvPr>
            <p:ph type="pic" idx="21"/>
          </p:nvPr>
        </p:nvPicPr>
        <p:blipFill>
          <a:blip r:embed="rId3">
            <a:extLst>
              <a:ext uri="{28A0092B-C50C-407E-A947-70E740481C1C}">
                <a14:useLocalDpi xmlns:a14="http://schemas.microsoft.com/office/drawing/2010/main" val="0"/>
              </a:ext>
            </a:extLst>
          </a:blip>
          <a:srcRect t="30515" b="30515"/>
          <a:stretch>
            <a:fillRect/>
          </a:stretch>
        </p:blipFill>
        <p:spPr>
          <a:xfrm>
            <a:off x="6368134" y="1984187"/>
            <a:ext cx="4087052" cy="2033359"/>
          </a:xfrm>
        </p:spPr>
      </p:pic>
      <p:sp>
        <p:nvSpPr>
          <p:cNvPr id="8" name="Text Placeholder 7"/>
          <p:cNvSpPr>
            <a:spLocks noGrp="1"/>
          </p:cNvSpPr>
          <p:nvPr>
            <p:ph type="body" sz="half" idx="19"/>
          </p:nvPr>
        </p:nvSpPr>
        <p:spPr/>
        <p:txBody>
          <a:bodyPr/>
          <a:lstStyle/>
          <a:p>
            <a:endParaRPr lang="en-US" dirty="0"/>
          </a:p>
        </p:txBody>
      </p:sp>
      <p:pic>
        <p:nvPicPr>
          <p:cNvPr id="20" name="Picture Placeholder 19"/>
          <p:cNvPicPr>
            <a:picLocks noGrp="1" noChangeAspect="1"/>
          </p:cNvPicPr>
          <p:nvPr>
            <p:ph type="pic" idx="22"/>
          </p:nvPr>
        </p:nvPicPr>
        <p:blipFill>
          <a:blip r:embed="rId4">
            <a:extLst>
              <a:ext uri="{28A0092B-C50C-407E-A947-70E740481C1C}">
                <a14:useLocalDpi xmlns:a14="http://schemas.microsoft.com/office/drawing/2010/main" val="0"/>
              </a:ext>
            </a:extLst>
          </a:blip>
          <a:srcRect t="5588" b="5588"/>
          <a:stretch>
            <a:fillRect/>
          </a:stretch>
        </p:blipFill>
        <p:spPr>
          <a:xfrm>
            <a:off x="60236" y="4034730"/>
            <a:ext cx="3822253" cy="1901454"/>
          </a:xfrm>
        </p:spPr>
      </p:pic>
      <p:sp>
        <p:nvSpPr>
          <p:cNvPr id="11" name="Text Placeholder 10"/>
          <p:cNvSpPr>
            <a:spLocks noGrp="1"/>
          </p:cNvSpPr>
          <p:nvPr>
            <p:ph type="body" sz="half" idx="20"/>
          </p:nvPr>
        </p:nvSpPr>
        <p:spPr/>
        <p:txBody>
          <a:bodyPr/>
          <a:lstStyle/>
          <a:p>
            <a:endParaRPr lang="en-US"/>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0149" y="4781753"/>
            <a:ext cx="2967248" cy="1999904"/>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5350" y="1984187"/>
            <a:ext cx="2087415" cy="279756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70927" y="4619134"/>
            <a:ext cx="3646510" cy="2048875"/>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05371" y="1984187"/>
            <a:ext cx="2507337" cy="2007508"/>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2458" y="4081577"/>
            <a:ext cx="2074575" cy="2435371"/>
          </a:xfrm>
          <a:prstGeom prst="rect">
            <a:avLst/>
          </a:prstGeom>
        </p:spPr>
      </p:pic>
    </p:spTree>
    <p:extLst>
      <p:ext uri="{BB962C8B-B14F-4D97-AF65-F5344CB8AC3E}">
        <p14:creationId xmlns:p14="http://schemas.microsoft.com/office/powerpoint/2010/main" val="1960473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Better places to ride	/	</a:t>
            </a:r>
            <a:r>
              <a:rPr lang="en-CA" dirty="0" err="1" smtClean="0"/>
              <a:t>Lieux</a:t>
            </a:r>
            <a:r>
              <a:rPr lang="en-CA" dirty="0" smtClean="0"/>
              <a:t> plus </a:t>
            </a:r>
            <a:r>
              <a:rPr lang="en-CA" dirty="0" err="1" smtClean="0"/>
              <a:t>surs</a:t>
            </a:r>
            <a:r>
              <a:rPr lang="en-CA" dirty="0" smtClean="0"/>
              <a:t> …</a:t>
            </a:r>
            <a:endParaRPr lang="en-US" dirty="0"/>
          </a:p>
        </p:txBody>
      </p:sp>
      <p:pic>
        <p:nvPicPr>
          <p:cNvPr id="13" name="Picture Placeholder 12"/>
          <p:cNvPicPr>
            <a:picLocks noGrp="1" noChangeAspect="1"/>
          </p:cNvPicPr>
          <p:nvPr>
            <p:ph type="pic" idx="15"/>
          </p:nvPr>
        </p:nvPicPr>
        <p:blipFill>
          <a:blip r:embed="rId2">
            <a:extLst>
              <a:ext uri="{28A0092B-C50C-407E-A947-70E740481C1C}">
                <a14:useLocalDpi xmlns:a14="http://schemas.microsoft.com/office/drawing/2010/main" val="0"/>
              </a:ext>
            </a:extLst>
          </a:blip>
          <a:srcRect t="12451" b="12451"/>
          <a:stretch>
            <a:fillRect/>
          </a:stretch>
        </p:blipFill>
        <p:spPr>
          <a:xfrm>
            <a:off x="197892" y="2308499"/>
            <a:ext cx="3792713" cy="1895296"/>
          </a:xfrm>
        </p:spPr>
      </p:pic>
      <p:sp>
        <p:nvSpPr>
          <p:cNvPr id="5" name="Text Placeholder 4"/>
          <p:cNvSpPr>
            <a:spLocks noGrp="1"/>
          </p:cNvSpPr>
          <p:nvPr>
            <p:ph type="body" sz="half" idx="18"/>
          </p:nvPr>
        </p:nvSpPr>
        <p:spPr>
          <a:xfrm>
            <a:off x="197892" y="4297504"/>
            <a:ext cx="3532131" cy="2536888"/>
          </a:xfrm>
        </p:spPr>
        <p:txBody>
          <a:bodyPr>
            <a:normAutofit/>
          </a:bodyPr>
          <a:lstStyle/>
          <a:p>
            <a:r>
              <a:rPr lang="en-CA" sz="2800" dirty="0" smtClean="0">
                <a:solidFill>
                  <a:srgbClr val="FFC000"/>
                </a:solidFill>
              </a:rPr>
              <a:t>The water tank of a locomotive tender is heated and warm to lie atop in winter. </a:t>
            </a:r>
            <a:endParaRPr lang="en-US" sz="2800" dirty="0">
              <a:solidFill>
                <a:srgbClr val="FFC000"/>
              </a:solidFill>
            </a:endParaRPr>
          </a:p>
        </p:txBody>
      </p:sp>
      <p:pic>
        <p:nvPicPr>
          <p:cNvPr id="14" name="Picture Placeholder 13"/>
          <p:cNvPicPr>
            <a:picLocks noGrp="1" noChangeAspect="1"/>
          </p:cNvPicPr>
          <p:nvPr>
            <p:ph type="pic" idx="21"/>
          </p:nvPr>
        </p:nvPicPr>
        <p:blipFill>
          <a:blip r:embed="rId3">
            <a:extLst>
              <a:ext uri="{28A0092B-C50C-407E-A947-70E740481C1C}">
                <a14:useLocalDpi xmlns:a14="http://schemas.microsoft.com/office/drawing/2010/main" val="0"/>
              </a:ext>
            </a:extLst>
          </a:blip>
          <a:srcRect t="9070" b="9070"/>
          <a:stretch>
            <a:fillRect/>
          </a:stretch>
        </p:blipFill>
        <p:spPr>
          <a:xfrm>
            <a:off x="3506445" y="2308500"/>
            <a:ext cx="3809543" cy="1895295"/>
          </a:xfrm>
        </p:spPr>
      </p:pic>
      <p:sp>
        <p:nvSpPr>
          <p:cNvPr id="8" name="Text Placeholder 7"/>
          <p:cNvSpPr>
            <a:spLocks noGrp="1"/>
          </p:cNvSpPr>
          <p:nvPr>
            <p:ph type="body" sz="half" idx="19"/>
          </p:nvPr>
        </p:nvSpPr>
        <p:spPr>
          <a:xfrm>
            <a:off x="3638747" y="4297504"/>
            <a:ext cx="3158574" cy="2442662"/>
          </a:xfrm>
        </p:spPr>
        <p:txBody>
          <a:bodyPr>
            <a:normAutofit/>
          </a:bodyPr>
          <a:lstStyle/>
          <a:p>
            <a:r>
              <a:rPr lang="en-CA" sz="2800" dirty="0" smtClean="0">
                <a:solidFill>
                  <a:schemeClr val="accent6">
                    <a:lumMod val="60000"/>
                    <a:lumOff val="40000"/>
                  </a:schemeClr>
                </a:solidFill>
              </a:rPr>
              <a:t>Le reservoir </a:t>
            </a:r>
            <a:r>
              <a:rPr lang="en-CA" sz="2800" dirty="0" err="1" smtClean="0">
                <a:solidFill>
                  <a:schemeClr val="accent6">
                    <a:lumMod val="60000"/>
                    <a:lumOff val="40000"/>
                  </a:schemeClr>
                </a:solidFill>
              </a:rPr>
              <a:t>d’eau</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d’une</a:t>
            </a:r>
            <a:r>
              <a:rPr lang="en-CA" sz="2800" dirty="0" smtClean="0">
                <a:solidFill>
                  <a:schemeClr val="accent6">
                    <a:lumMod val="60000"/>
                    <a:lumOff val="40000"/>
                  </a:schemeClr>
                </a:solidFill>
              </a:rPr>
              <a:t> locomotive à </a:t>
            </a:r>
            <a:r>
              <a:rPr lang="en-CA" sz="2800" dirty="0" err="1" smtClean="0">
                <a:solidFill>
                  <a:schemeClr val="accent6">
                    <a:lumMod val="60000"/>
                    <a:lumOff val="40000"/>
                  </a:schemeClr>
                </a:solidFill>
              </a:rPr>
              <a:t>vapeur</a:t>
            </a:r>
            <a:r>
              <a:rPr lang="en-CA" sz="2800" dirty="0" smtClean="0">
                <a:solidFill>
                  <a:schemeClr val="accent6">
                    <a:lumMod val="60000"/>
                    <a:lumOff val="40000"/>
                  </a:schemeClr>
                </a:solidFill>
              </a:rPr>
              <a:t> et </a:t>
            </a:r>
            <a:r>
              <a:rPr lang="en-CA" sz="2800" dirty="0" err="1" smtClean="0">
                <a:solidFill>
                  <a:schemeClr val="accent6">
                    <a:lumMod val="60000"/>
                    <a:lumOff val="40000"/>
                  </a:schemeClr>
                </a:solidFill>
              </a:rPr>
              <a:t>chaud</a:t>
            </a:r>
            <a:r>
              <a:rPr lang="en-CA" sz="2800" dirty="0" smtClean="0">
                <a:solidFill>
                  <a:schemeClr val="accent6">
                    <a:lumMod val="60000"/>
                    <a:lumOff val="40000"/>
                  </a:schemeClr>
                </a:solidFill>
              </a:rPr>
              <a:t> et un bon </a:t>
            </a:r>
            <a:r>
              <a:rPr lang="en-CA" sz="2800" dirty="0" err="1" smtClean="0">
                <a:solidFill>
                  <a:schemeClr val="accent6">
                    <a:lumMod val="60000"/>
                    <a:lumOff val="40000"/>
                  </a:schemeClr>
                </a:solidFill>
              </a:rPr>
              <a:t>endroit</a:t>
            </a:r>
            <a:r>
              <a:rPr lang="en-CA" sz="2800" dirty="0" smtClean="0">
                <a:solidFill>
                  <a:schemeClr val="accent6">
                    <a:lumMod val="60000"/>
                    <a:lumOff val="40000"/>
                  </a:schemeClr>
                </a:solidFill>
              </a:rPr>
              <a:t> pour se </a:t>
            </a:r>
            <a:r>
              <a:rPr lang="en-CA" sz="2800" dirty="0" err="1" smtClean="0">
                <a:solidFill>
                  <a:schemeClr val="accent6">
                    <a:lumMod val="60000"/>
                    <a:lumOff val="40000"/>
                  </a:schemeClr>
                </a:solidFill>
              </a:rPr>
              <a:t>coucher</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en</a:t>
            </a:r>
            <a:r>
              <a:rPr lang="en-CA" sz="2800" dirty="0" smtClean="0">
                <a:solidFill>
                  <a:schemeClr val="accent6">
                    <a:lumMod val="60000"/>
                    <a:lumOff val="40000"/>
                  </a:schemeClr>
                </a:solidFill>
              </a:rPr>
              <a:t> temps </a:t>
            </a:r>
            <a:r>
              <a:rPr lang="en-CA" sz="2800" dirty="0" err="1" smtClean="0">
                <a:solidFill>
                  <a:schemeClr val="accent6">
                    <a:lumMod val="60000"/>
                    <a:lumOff val="40000"/>
                  </a:schemeClr>
                </a:solidFill>
              </a:rPr>
              <a:t>d’hiver</a:t>
            </a:r>
            <a:r>
              <a:rPr lang="en-CA" sz="2800" dirty="0" smtClean="0">
                <a:solidFill>
                  <a:schemeClr val="accent6">
                    <a:lumMod val="60000"/>
                    <a:lumOff val="40000"/>
                  </a:schemeClr>
                </a:solidFill>
              </a:rPr>
              <a:t>.</a:t>
            </a:r>
            <a:endParaRPr lang="en-US" sz="2800" dirty="0">
              <a:solidFill>
                <a:schemeClr val="accent6">
                  <a:lumMod val="60000"/>
                  <a:lumOff val="40000"/>
                </a:schemeClr>
              </a:solidFill>
            </a:endParaRPr>
          </a:p>
        </p:txBody>
      </p:sp>
      <p:sp>
        <p:nvSpPr>
          <p:cNvPr id="9" name="Text Placeholder 8"/>
          <p:cNvSpPr>
            <a:spLocks noGrp="1"/>
          </p:cNvSpPr>
          <p:nvPr>
            <p:ph type="body" sz="quarter" idx="13"/>
          </p:nvPr>
        </p:nvSpPr>
        <p:spPr/>
        <p:txBody>
          <a:bodyPr/>
          <a:lstStyle/>
          <a:p>
            <a:endParaRPr lang="en-US"/>
          </a:p>
        </p:txBody>
      </p:sp>
      <p:pic>
        <p:nvPicPr>
          <p:cNvPr id="15" name="Picture Placeholder 14"/>
          <p:cNvPicPr>
            <a:picLocks noGrp="1" noChangeAspect="1"/>
          </p:cNvPicPr>
          <p:nvPr>
            <p:ph type="pic" idx="22"/>
          </p:nvPr>
        </p:nvPicPr>
        <p:blipFill>
          <a:blip r:embed="rId4">
            <a:extLst>
              <a:ext uri="{28A0092B-C50C-407E-A947-70E740481C1C}">
                <a14:useLocalDpi xmlns:a14="http://schemas.microsoft.com/office/drawing/2010/main" val="0"/>
              </a:ext>
            </a:extLst>
          </a:blip>
          <a:srcRect t="5174" b="5174"/>
          <a:stretch>
            <a:fillRect/>
          </a:stretch>
        </p:blipFill>
        <p:spPr>
          <a:xfrm>
            <a:off x="7089707" y="2290017"/>
            <a:ext cx="5099590" cy="2536890"/>
          </a:xfrm>
        </p:spPr>
      </p:pic>
      <p:sp>
        <p:nvSpPr>
          <p:cNvPr id="11" name="Text Placeholder 10"/>
          <p:cNvSpPr>
            <a:spLocks noGrp="1"/>
          </p:cNvSpPr>
          <p:nvPr>
            <p:ph type="body" sz="half" idx="20"/>
          </p:nvPr>
        </p:nvSpPr>
        <p:spPr>
          <a:xfrm>
            <a:off x="6825006" y="4873761"/>
            <a:ext cx="5448693" cy="1960631"/>
          </a:xfrm>
        </p:spPr>
        <p:txBody>
          <a:bodyPr>
            <a:noAutofit/>
          </a:bodyPr>
          <a:lstStyle/>
          <a:p>
            <a:r>
              <a:rPr lang="en-CA" sz="2800" dirty="0" smtClean="0">
                <a:solidFill>
                  <a:srgbClr val="FFC000"/>
                </a:solidFill>
              </a:rPr>
              <a:t>Only the lead unit of a diesel locomotive series is occupied but both have heat and toilet. </a:t>
            </a:r>
            <a:r>
              <a:rPr lang="en-CA" sz="2800" dirty="0" smtClean="0">
                <a:solidFill>
                  <a:schemeClr val="accent6">
                    <a:lumMod val="60000"/>
                    <a:lumOff val="40000"/>
                  </a:schemeClr>
                </a:solidFill>
              </a:rPr>
              <a:t>Les </a:t>
            </a:r>
            <a:r>
              <a:rPr lang="en-CA" sz="2800" dirty="0" err="1" smtClean="0">
                <a:solidFill>
                  <a:schemeClr val="accent6">
                    <a:lumMod val="60000"/>
                    <a:lumOff val="40000"/>
                  </a:schemeClr>
                </a:solidFill>
              </a:rPr>
              <a:t>diésels</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ont</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chauffage</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là</a:t>
            </a:r>
            <a:r>
              <a:rPr lang="en-CA" sz="2800" dirty="0" smtClean="0">
                <a:solidFill>
                  <a:schemeClr val="accent6">
                    <a:lumMod val="60000"/>
                    <a:lumOff val="40000"/>
                  </a:schemeClr>
                </a:solidFill>
              </a:rPr>
              <a:t>-dedans et la </a:t>
            </a:r>
            <a:r>
              <a:rPr lang="en-CA" sz="2800" dirty="0" err="1" smtClean="0">
                <a:solidFill>
                  <a:schemeClr val="accent6">
                    <a:lumMod val="60000"/>
                    <a:lumOff val="40000"/>
                  </a:schemeClr>
                </a:solidFill>
              </a:rPr>
              <a:t>deuxième</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est</a:t>
            </a:r>
            <a:r>
              <a:rPr lang="en-CA" sz="2800" dirty="0" smtClean="0">
                <a:solidFill>
                  <a:schemeClr val="accent6">
                    <a:lumMod val="60000"/>
                    <a:lumOff val="40000"/>
                  </a:schemeClr>
                </a:solidFill>
              </a:rPr>
              <a:t> vide. </a:t>
            </a:r>
            <a:endParaRPr lang="en-US" sz="2800" dirty="0">
              <a:solidFill>
                <a:schemeClr val="accent6">
                  <a:lumMod val="60000"/>
                  <a:lumOff val="40000"/>
                </a:schemeClr>
              </a:solidFill>
            </a:endParaRPr>
          </a:p>
        </p:txBody>
      </p:sp>
    </p:spTree>
    <p:extLst>
      <p:ext uri="{BB962C8B-B14F-4D97-AF65-F5344CB8AC3E}">
        <p14:creationId xmlns:p14="http://schemas.microsoft.com/office/powerpoint/2010/main" val="371238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Freight Train, </a:t>
            </a:r>
            <a:r>
              <a:rPr lang="en-CA" dirty="0" err="1" smtClean="0"/>
              <a:t>d’Elizabeth</a:t>
            </a:r>
            <a:r>
              <a:rPr lang="en-CA" dirty="0" smtClean="0"/>
              <a:t> Cotton	</a:t>
            </a:r>
            <a:endParaRPr lang="en-US" dirty="0"/>
          </a:p>
        </p:txBody>
      </p:sp>
      <p:sp>
        <p:nvSpPr>
          <p:cNvPr id="3" name="Content Placeholder 2"/>
          <p:cNvSpPr>
            <a:spLocks noGrp="1"/>
          </p:cNvSpPr>
          <p:nvPr>
            <p:ph sz="half" idx="1"/>
          </p:nvPr>
        </p:nvSpPr>
        <p:spPr>
          <a:xfrm>
            <a:off x="0" y="2431141"/>
            <a:ext cx="7956222" cy="3599316"/>
          </a:xfrm>
        </p:spPr>
        <p:txBody>
          <a:bodyPr>
            <a:normAutofit lnSpcReduction="10000"/>
          </a:bodyPr>
          <a:lstStyle/>
          <a:p>
            <a:pPr marL="0" indent="0">
              <a:buNone/>
            </a:pPr>
            <a:r>
              <a:rPr lang="en-CA" sz="2800" dirty="0" smtClean="0"/>
              <a:t>Freight train, freight train, </a:t>
            </a:r>
            <a:r>
              <a:rPr lang="en-CA" sz="2800" dirty="0" err="1" smtClean="0"/>
              <a:t>goin</a:t>
            </a:r>
            <a:r>
              <a:rPr lang="en-CA" sz="2800" dirty="0" smtClean="0"/>
              <a:t>’ so fast   Freight </a:t>
            </a:r>
            <a:r>
              <a:rPr lang="en-CA" sz="2800" dirty="0"/>
              <a:t>train, freight train, </a:t>
            </a:r>
            <a:r>
              <a:rPr lang="en-CA" sz="2800" dirty="0" err="1"/>
              <a:t>goin</a:t>
            </a:r>
            <a:r>
              <a:rPr lang="en-CA" sz="2800" dirty="0"/>
              <a:t>’ so </a:t>
            </a:r>
            <a:r>
              <a:rPr lang="en-CA" sz="2800" dirty="0" smtClean="0"/>
              <a:t>fast                Please don’t tell what train I’m on                                      So they won’t know where I’ve gone</a:t>
            </a:r>
          </a:p>
          <a:p>
            <a:pPr marL="0" indent="0">
              <a:buNone/>
            </a:pPr>
            <a:endParaRPr lang="en-CA" dirty="0" smtClean="0"/>
          </a:p>
          <a:p>
            <a:pPr marL="0" indent="0">
              <a:buNone/>
            </a:pPr>
            <a:r>
              <a:rPr lang="en-CA" sz="2800" dirty="0" smtClean="0"/>
              <a:t>Freight train freight train </a:t>
            </a:r>
            <a:r>
              <a:rPr lang="en-CA" sz="2800" dirty="0" err="1" smtClean="0"/>
              <a:t>comin</a:t>
            </a:r>
            <a:r>
              <a:rPr lang="en-CA" sz="2800" dirty="0" smtClean="0"/>
              <a:t> round the bend  Freight train, freight train </a:t>
            </a:r>
            <a:r>
              <a:rPr lang="en-CA" sz="2800" dirty="0" err="1" smtClean="0"/>
              <a:t>goin</a:t>
            </a:r>
            <a:r>
              <a:rPr lang="en-CA" sz="2800" dirty="0" smtClean="0"/>
              <a:t>’ again           One of these days, turn that train around     Take me back to my hometown</a:t>
            </a:r>
            <a:endParaRPr lang="en-US" sz="2800" dirty="0"/>
          </a:p>
          <a:p>
            <a:pPr marL="0" indent="0">
              <a:buNone/>
            </a:pPr>
            <a:endParaRPr lang="en-US" dirty="0"/>
          </a:p>
        </p:txBody>
      </p:sp>
      <p:sp>
        <p:nvSpPr>
          <p:cNvPr id="4" name="Content Placeholder 3"/>
          <p:cNvSpPr>
            <a:spLocks noGrp="1"/>
          </p:cNvSpPr>
          <p:nvPr>
            <p:ph sz="half" idx="2"/>
          </p:nvPr>
        </p:nvSpPr>
        <p:spPr>
          <a:xfrm>
            <a:off x="7956222" y="2431141"/>
            <a:ext cx="4157220" cy="3599316"/>
          </a:xfrm>
        </p:spPr>
        <p:txBody>
          <a:bodyPr>
            <a:normAutofit lnSpcReduction="10000"/>
          </a:bodyPr>
          <a:lstStyle/>
          <a:p>
            <a:pPr marL="0" indent="0">
              <a:buNone/>
            </a:pPr>
            <a:r>
              <a:rPr lang="en-CA" sz="3200" dirty="0" err="1" smtClean="0">
                <a:solidFill>
                  <a:schemeClr val="accent6">
                    <a:lumMod val="60000"/>
                    <a:lumOff val="40000"/>
                  </a:schemeClr>
                </a:solidFill>
              </a:rPr>
              <a:t>Vite</a:t>
            </a:r>
            <a:r>
              <a:rPr lang="en-CA" sz="3200" dirty="0" smtClean="0">
                <a:solidFill>
                  <a:schemeClr val="accent6">
                    <a:lumMod val="60000"/>
                    <a:lumOff val="40000"/>
                  </a:schemeClr>
                </a:solidFill>
              </a:rPr>
              <a:t>, </a:t>
            </a:r>
            <a:r>
              <a:rPr lang="en-CA" sz="3200" dirty="0" err="1" smtClean="0">
                <a:solidFill>
                  <a:schemeClr val="accent6">
                    <a:lumMod val="60000"/>
                    <a:lumOff val="40000"/>
                  </a:schemeClr>
                </a:solidFill>
              </a:rPr>
              <a:t>vite</a:t>
            </a:r>
            <a:r>
              <a:rPr lang="en-CA" sz="3200" dirty="0" smtClean="0">
                <a:solidFill>
                  <a:schemeClr val="accent6">
                    <a:lumMod val="60000"/>
                    <a:lumOff val="40000"/>
                  </a:schemeClr>
                </a:solidFill>
              </a:rPr>
              <a:t>, train </a:t>
            </a:r>
            <a:r>
              <a:rPr lang="en-CA" sz="3200" dirty="0" err="1" smtClean="0">
                <a:solidFill>
                  <a:schemeClr val="accent6">
                    <a:lumMod val="60000"/>
                    <a:lumOff val="40000"/>
                  </a:schemeClr>
                </a:solidFill>
              </a:rPr>
              <a:t>tu</a:t>
            </a:r>
            <a:r>
              <a:rPr lang="en-CA" sz="3200" dirty="0" smtClean="0">
                <a:solidFill>
                  <a:schemeClr val="accent6">
                    <a:lumMod val="60000"/>
                    <a:lumOff val="40000"/>
                  </a:schemeClr>
                </a:solidFill>
              </a:rPr>
              <a:t> </a:t>
            </a:r>
            <a:r>
              <a:rPr lang="en-CA" sz="3200" dirty="0" err="1" smtClean="0">
                <a:solidFill>
                  <a:schemeClr val="accent6">
                    <a:lumMod val="60000"/>
                    <a:lumOff val="40000"/>
                  </a:schemeClr>
                </a:solidFill>
              </a:rPr>
              <a:t>t’en</a:t>
            </a:r>
            <a:r>
              <a:rPr lang="en-CA" sz="3200" dirty="0" smtClean="0">
                <a:solidFill>
                  <a:schemeClr val="accent6">
                    <a:lumMod val="60000"/>
                    <a:lumOff val="40000"/>
                  </a:schemeClr>
                </a:solidFill>
              </a:rPr>
              <a:t> vas</a:t>
            </a:r>
          </a:p>
          <a:p>
            <a:pPr marL="0" indent="0">
              <a:buNone/>
            </a:pPr>
            <a:r>
              <a:rPr lang="en-CA" sz="3200" dirty="0" smtClean="0">
                <a:solidFill>
                  <a:schemeClr val="accent6">
                    <a:lumMod val="60000"/>
                    <a:lumOff val="40000"/>
                  </a:schemeClr>
                </a:solidFill>
              </a:rPr>
              <a:t>Tout au long du </a:t>
            </a:r>
            <a:r>
              <a:rPr lang="en-CA" sz="3200" dirty="0" err="1" smtClean="0">
                <a:solidFill>
                  <a:schemeClr val="accent6">
                    <a:lumMod val="60000"/>
                    <a:lumOff val="40000"/>
                  </a:schemeClr>
                </a:solidFill>
              </a:rPr>
              <a:t>chemin</a:t>
            </a:r>
            <a:r>
              <a:rPr lang="en-CA" sz="3200" dirty="0" smtClean="0">
                <a:solidFill>
                  <a:schemeClr val="accent6">
                    <a:lumMod val="60000"/>
                    <a:lumOff val="40000"/>
                  </a:schemeClr>
                </a:solidFill>
              </a:rPr>
              <a:t> la-bas</a:t>
            </a:r>
          </a:p>
          <a:p>
            <a:pPr marL="0" indent="0">
              <a:buNone/>
            </a:pPr>
            <a:r>
              <a:rPr lang="en-CA" sz="3200" dirty="0" smtClean="0">
                <a:solidFill>
                  <a:schemeClr val="accent6">
                    <a:lumMod val="60000"/>
                    <a:lumOff val="40000"/>
                  </a:schemeClr>
                </a:solidFill>
              </a:rPr>
              <a:t>Ne </a:t>
            </a:r>
            <a:r>
              <a:rPr lang="en-CA" sz="3200" dirty="0" err="1" smtClean="0">
                <a:solidFill>
                  <a:schemeClr val="accent6">
                    <a:lumMod val="60000"/>
                    <a:lumOff val="40000"/>
                  </a:schemeClr>
                </a:solidFill>
              </a:rPr>
              <a:t>tarde</a:t>
            </a:r>
            <a:r>
              <a:rPr lang="en-CA" sz="3200" dirty="0" smtClean="0">
                <a:solidFill>
                  <a:schemeClr val="accent6">
                    <a:lumMod val="60000"/>
                    <a:lumOff val="40000"/>
                  </a:schemeClr>
                </a:solidFill>
              </a:rPr>
              <a:t> plus, laisse-</a:t>
            </a:r>
            <a:r>
              <a:rPr lang="en-CA" sz="3200" dirty="0" err="1" smtClean="0">
                <a:solidFill>
                  <a:schemeClr val="accent6">
                    <a:lumMod val="60000"/>
                    <a:lumOff val="40000"/>
                  </a:schemeClr>
                </a:solidFill>
              </a:rPr>
              <a:t>moi</a:t>
            </a:r>
            <a:r>
              <a:rPr lang="en-CA" sz="3200" dirty="0" smtClean="0">
                <a:solidFill>
                  <a:schemeClr val="accent6">
                    <a:lumMod val="60000"/>
                    <a:lumOff val="40000"/>
                  </a:schemeClr>
                </a:solidFill>
              </a:rPr>
              <a:t> </a:t>
            </a:r>
            <a:r>
              <a:rPr lang="en-CA" sz="3200" dirty="0" err="1" smtClean="0">
                <a:solidFill>
                  <a:schemeClr val="accent6">
                    <a:lumMod val="60000"/>
                    <a:lumOff val="40000"/>
                  </a:schemeClr>
                </a:solidFill>
              </a:rPr>
              <a:t>partir</a:t>
            </a:r>
            <a:endParaRPr lang="en-CA" sz="3200" dirty="0" smtClean="0">
              <a:solidFill>
                <a:schemeClr val="accent6">
                  <a:lumMod val="60000"/>
                  <a:lumOff val="40000"/>
                </a:schemeClr>
              </a:solidFill>
            </a:endParaRPr>
          </a:p>
          <a:p>
            <a:pPr marL="0" indent="0">
              <a:buNone/>
            </a:pPr>
            <a:r>
              <a:rPr lang="en-CA" sz="3200" dirty="0" err="1" smtClean="0">
                <a:solidFill>
                  <a:schemeClr val="accent6">
                    <a:lumMod val="60000"/>
                    <a:lumOff val="40000"/>
                  </a:schemeClr>
                </a:solidFill>
              </a:rPr>
              <a:t>Retrouver</a:t>
            </a:r>
            <a:r>
              <a:rPr lang="en-CA" sz="3200" dirty="0" smtClean="0">
                <a:solidFill>
                  <a:schemeClr val="accent6">
                    <a:lumMod val="60000"/>
                    <a:lumOff val="40000"/>
                  </a:schemeClr>
                </a:solidFill>
              </a:rPr>
              <a:t> </a:t>
            </a:r>
            <a:r>
              <a:rPr lang="en-CA" sz="3200" dirty="0" err="1" smtClean="0">
                <a:solidFill>
                  <a:schemeClr val="accent6">
                    <a:lumMod val="60000"/>
                    <a:lumOff val="40000"/>
                  </a:schemeClr>
                </a:solidFill>
              </a:rPr>
              <a:t>mes</a:t>
            </a:r>
            <a:r>
              <a:rPr lang="en-CA" sz="3200" dirty="0" smtClean="0">
                <a:solidFill>
                  <a:schemeClr val="accent6">
                    <a:lumMod val="60000"/>
                    <a:lumOff val="40000"/>
                  </a:schemeClr>
                </a:solidFill>
              </a:rPr>
              <a:t> souvenirs. </a:t>
            </a:r>
            <a:endParaRPr lang="en-US" sz="3200" dirty="0">
              <a:solidFill>
                <a:schemeClr val="accent6">
                  <a:lumMod val="60000"/>
                  <a:lumOff val="4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222" y="0"/>
            <a:ext cx="4235777" cy="2223783"/>
          </a:xfrm>
          <a:prstGeom prst="rect">
            <a:avLst/>
          </a:prstGeom>
        </p:spPr>
      </p:pic>
    </p:spTree>
    <p:extLst>
      <p:ext uri="{BB962C8B-B14F-4D97-AF65-F5344CB8AC3E}">
        <p14:creationId xmlns:p14="http://schemas.microsoft.com/office/powerpoint/2010/main" val="370001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Hobo’s song to the Mountie, de Wilf Carter</a:t>
            </a:r>
            <a:endParaRPr lang="en-US" dirty="0"/>
          </a:p>
        </p:txBody>
      </p:sp>
      <p:sp>
        <p:nvSpPr>
          <p:cNvPr id="3" name="Content Placeholder 2"/>
          <p:cNvSpPr>
            <a:spLocks noGrp="1"/>
          </p:cNvSpPr>
          <p:nvPr>
            <p:ph sz="half" idx="1"/>
          </p:nvPr>
        </p:nvSpPr>
        <p:spPr>
          <a:xfrm>
            <a:off x="0" y="2132847"/>
            <a:ext cx="5750350" cy="4195903"/>
          </a:xfrm>
        </p:spPr>
        <p:txBody>
          <a:bodyPr>
            <a:noAutofit/>
          </a:bodyPr>
          <a:lstStyle/>
          <a:p>
            <a:pPr marL="0" indent="0">
              <a:buNone/>
            </a:pPr>
            <a:r>
              <a:rPr lang="en-CA" sz="2800" dirty="0" smtClean="0"/>
              <a:t>Listen to the song of the hobo </a:t>
            </a:r>
            <a:r>
              <a:rPr lang="en-CA" sz="2800" dirty="0" err="1" smtClean="0"/>
              <a:t>Ridin</a:t>
            </a:r>
            <a:r>
              <a:rPr lang="en-CA" sz="2800" dirty="0" smtClean="0"/>
              <a:t>’ on the east-bound train Amidst the cinders </a:t>
            </a:r>
            <a:r>
              <a:rPr lang="en-CA" sz="2800" dirty="0" err="1" smtClean="0"/>
              <a:t>flyin</a:t>
            </a:r>
            <a:r>
              <a:rPr lang="en-CA" sz="2800" dirty="0" smtClean="0"/>
              <a:t>’ from the old smokestack                      Listen to the sweet refrain</a:t>
            </a:r>
          </a:p>
          <a:p>
            <a:pPr marL="0" indent="0">
              <a:buNone/>
            </a:pPr>
            <a:endParaRPr lang="en-CA" sz="800" dirty="0" smtClean="0"/>
          </a:p>
          <a:p>
            <a:pPr marL="0" indent="0">
              <a:buNone/>
            </a:pPr>
            <a:r>
              <a:rPr lang="en-CA" sz="2800" dirty="0" smtClean="0"/>
              <a:t>We’re a </a:t>
            </a:r>
            <a:r>
              <a:rPr lang="en-CA" sz="2800" dirty="0" err="1" smtClean="0"/>
              <a:t>joly</a:t>
            </a:r>
            <a:r>
              <a:rPr lang="en-CA" sz="2800" dirty="0" smtClean="0"/>
              <a:t> bunch of hobos        No money have we got, not a dime Hey, Mr. Redcoat, don’t let us keep you </a:t>
            </a:r>
            <a:r>
              <a:rPr lang="en-CA" sz="2800" dirty="0" err="1" smtClean="0"/>
              <a:t>waitin</a:t>
            </a:r>
            <a:r>
              <a:rPr lang="en-CA" sz="2800" dirty="0" smtClean="0"/>
              <a:t>’                              We’re just a </a:t>
            </a:r>
            <a:r>
              <a:rPr lang="en-CA" sz="2800" dirty="0" err="1" smtClean="0"/>
              <a:t>goin</a:t>
            </a:r>
            <a:r>
              <a:rPr lang="en-CA" sz="2800" dirty="0" smtClean="0"/>
              <a:t>, a </a:t>
            </a:r>
            <a:r>
              <a:rPr lang="en-CA" sz="2800" dirty="0" err="1" smtClean="0"/>
              <a:t>litte</a:t>
            </a:r>
            <a:r>
              <a:rPr lang="en-CA" sz="2800" dirty="0" smtClean="0"/>
              <a:t> farther down the line. </a:t>
            </a:r>
            <a:endParaRPr lang="en-US" sz="2800" dirty="0"/>
          </a:p>
        </p:txBody>
      </p:sp>
      <p:sp>
        <p:nvSpPr>
          <p:cNvPr id="6" name="Content Placeholder 5"/>
          <p:cNvSpPr>
            <a:spLocks noGrp="1"/>
          </p:cNvSpPr>
          <p:nvPr>
            <p:ph sz="half" idx="2"/>
          </p:nvPr>
        </p:nvSpPr>
        <p:spPr>
          <a:xfrm>
            <a:off x="5665509" y="2469988"/>
            <a:ext cx="6457361" cy="4494584"/>
          </a:xfrm>
        </p:spPr>
        <p:txBody>
          <a:bodyPr>
            <a:normAutofit/>
          </a:bodyPr>
          <a:lstStyle/>
          <a:p>
            <a:pPr marL="0" indent="0">
              <a:buNone/>
            </a:pPr>
            <a:r>
              <a:rPr lang="en-CA" sz="2800" dirty="0" err="1" smtClean="0">
                <a:solidFill>
                  <a:schemeClr val="accent6">
                    <a:lumMod val="60000"/>
                    <a:lumOff val="40000"/>
                  </a:schemeClr>
                </a:solidFill>
              </a:rPr>
              <a:t>Ecoute</a:t>
            </a:r>
            <a:r>
              <a:rPr lang="en-CA" sz="2800" dirty="0" smtClean="0">
                <a:solidFill>
                  <a:schemeClr val="accent6">
                    <a:lumMod val="60000"/>
                    <a:lumOff val="40000"/>
                  </a:schemeClr>
                </a:solidFill>
              </a:rPr>
              <a:t> le vagabond qui </a:t>
            </a:r>
            <a:r>
              <a:rPr lang="en-CA" sz="2800" dirty="0" err="1" smtClean="0">
                <a:solidFill>
                  <a:schemeClr val="accent6">
                    <a:lumMod val="60000"/>
                    <a:lumOff val="40000"/>
                  </a:schemeClr>
                </a:solidFill>
              </a:rPr>
              <a:t>chante</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Quand</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il</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roule</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vers</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l’est</a:t>
            </a:r>
            <a:r>
              <a:rPr lang="en-CA" sz="2800" dirty="0" smtClean="0">
                <a:solidFill>
                  <a:schemeClr val="accent6">
                    <a:lumMod val="60000"/>
                    <a:lumOff val="40000"/>
                  </a:schemeClr>
                </a:solidFill>
              </a:rPr>
              <a:t> à </a:t>
            </a:r>
            <a:r>
              <a:rPr lang="en-CA" sz="2800" dirty="0" err="1" smtClean="0">
                <a:solidFill>
                  <a:schemeClr val="accent6">
                    <a:lumMod val="60000"/>
                    <a:lumOff val="40000"/>
                  </a:schemeClr>
                </a:solidFill>
              </a:rPr>
              <a:t>bord</a:t>
            </a:r>
            <a:r>
              <a:rPr lang="en-CA" sz="2800" dirty="0" smtClean="0">
                <a:solidFill>
                  <a:schemeClr val="accent6">
                    <a:lumMod val="60000"/>
                    <a:lumOff val="40000"/>
                  </a:schemeClr>
                </a:solidFill>
              </a:rPr>
              <a:t> le train </a:t>
            </a:r>
            <a:r>
              <a:rPr lang="en-CA" sz="2800" dirty="0" err="1" smtClean="0">
                <a:solidFill>
                  <a:schemeClr val="accent6">
                    <a:lumMod val="60000"/>
                    <a:lumOff val="40000"/>
                  </a:schemeClr>
                </a:solidFill>
              </a:rPr>
              <a:t>Engouflé</a:t>
            </a:r>
            <a:r>
              <a:rPr lang="en-CA" sz="2800" dirty="0" smtClean="0">
                <a:solidFill>
                  <a:schemeClr val="accent6">
                    <a:lumMod val="60000"/>
                    <a:lumOff val="40000"/>
                  </a:schemeClr>
                </a:solidFill>
              </a:rPr>
              <a:t> des </a:t>
            </a:r>
            <a:r>
              <a:rPr lang="en-CA" sz="2800" dirty="0" err="1" smtClean="0">
                <a:solidFill>
                  <a:schemeClr val="accent6">
                    <a:lumMod val="60000"/>
                    <a:lumOff val="40000"/>
                  </a:schemeClr>
                </a:solidFill>
              </a:rPr>
              <a:t>cendres</a:t>
            </a:r>
            <a:r>
              <a:rPr lang="en-CA" sz="2800" dirty="0" smtClean="0">
                <a:solidFill>
                  <a:schemeClr val="accent6">
                    <a:lumMod val="60000"/>
                    <a:lumOff val="40000"/>
                  </a:schemeClr>
                </a:solidFill>
              </a:rPr>
              <a:t> de la </a:t>
            </a:r>
            <a:r>
              <a:rPr lang="en-CA" sz="2800" dirty="0" err="1" smtClean="0">
                <a:solidFill>
                  <a:schemeClr val="accent6">
                    <a:lumMod val="60000"/>
                    <a:lumOff val="40000"/>
                  </a:schemeClr>
                </a:solidFill>
              </a:rPr>
              <a:t>cheminée</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Ecoute</a:t>
            </a:r>
            <a:r>
              <a:rPr lang="en-CA" sz="2800" dirty="0" smtClean="0">
                <a:solidFill>
                  <a:schemeClr val="accent6">
                    <a:lumMod val="60000"/>
                    <a:lumOff val="40000"/>
                  </a:schemeClr>
                </a:solidFill>
              </a:rPr>
              <a:t> de petit refrain</a:t>
            </a:r>
          </a:p>
          <a:p>
            <a:pPr marL="0" indent="0">
              <a:buNone/>
            </a:pPr>
            <a:endParaRPr lang="en-CA" sz="2800" dirty="0">
              <a:solidFill>
                <a:schemeClr val="accent6">
                  <a:lumMod val="60000"/>
                  <a:lumOff val="40000"/>
                </a:schemeClr>
              </a:solidFill>
            </a:endParaRPr>
          </a:p>
          <a:p>
            <a:pPr marL="0" indent="0">
              <a:buNone/>
            </a:pPr>
            <a:r>
              <a:rPr lang="en-CA" sz="2800" dirty="0" smtClean="0">
                <a:solidFill>
                  <a:schemeClr val="accent6">
                    <a:lumMod val="60000"/>
                    <a:lumOff val="40000"/>
                  </a:schemeClr>
                </a:solidFill>
              </a:rPr>
              <a:t>On </a:t>
            </a:r>
            <a:r>
              <a:rPr lang="en-CA" sz="2800" dirty="0" err="1" smtClean="0">
                <a:solidFill>
                  <a:schemeClr val="accent6">
                    <a:lumMod val="60000"/>
                    <a:lumOff val="40000"/>
                  </a:schemeClr>
                </a:solidFill>
              </a:rPr>
              <a:t>est</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une</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bande</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vagabonde</a:t>
            </a:r>
            <a:r>
              <a:rPr lang="en-CA" sz="2800" dirty="0" smtClean="0">
                <a:solidFill>
                  <a:schemeClr val="accent6">
                    <a:lumMod val="60000"/>
                    <a:lumOff val="40000"/>
                  </a:schemeClr>
                </a:solidFill>
              </a:rPr>
              <a:t>             On </a:t>
            </a:r>
            <a:r>
              <a:rPr lang="en-CA" sz="2800" dirty="0" err="1" smtClean="0">
                <a:solidFill>
                  <a:schemeClr val="accent6">
                    <a:lumMod val="60000"/>
                    <a:lumOff val="40000"/>
                  </a:schemeClr>
                </a:solidFill>
              </a:rPr>
              <a:t>n’a</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ni</a:t>
            </a:r>
            <a:r>
              <a:rPr lang="en-CA" sz="2800" dirty="0" smtClean="0">
                <a:solidFill>
                  <a:schemeClr val="accent6">
                    <a:lumMod val="60000"/>
                    <a:lumOff val="40000"/>
                  </a:schemeClr>
                </a:solidFill>
              </a:rPr>
              <a:t> argent </a:t>
            </a:r>
            <a:r>
              <a:rPr lang="en-CA" sz="2800" dirty="0" err="1" smtClean="0">
                <a:solidFill>
                  <a:schemeClr val="accent6">
                    <a:lumMod val="60000"/>
                    <a:lumOff val="40000"/>
                  </a:schemeClr>
                </a:solidFill>
              </a:rPr>
              <a:t>ni</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emploi</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Msr</a:t>
            </a:r>
            <a:r>
              <a:rPr lang="en-CA" sz="2800" dirty="0" smtClean="0">
                <a:solidFill>
                  <a:schemeClr val="accent6">
                    <a:lumMod val="60000"/>
                    <a:lumOff val="40000"/>
                  </a:schemeClr>
                </a:solidFill>
              </a:rPr>
              <a:t> le </a:t>
            </a:r>
            <a:r>
              <a:rPr lang="en-CA" sz="2800" dirty="0" err="1" smtClean="0">
                <a:solidFill>
                  <a:schemeClr val="accent6">
                    <a:lumMod val="60000"/>
                    <a:lumOff val="40000"/>
                  </a:schemeClr>
                </a:solidFill>
              </a:rPr>
              <a:t>Veston</a:t>
            </a:r>
            <a:r>
              <a:rPr lang="en-CA" sz="2800" dirty="0" smtClean="0">
                <a:solidFill>
                  <a:schemeClr val="accent6">
                    <a:lumMod val="60000"/>
                    <a:lumOff val="40000"/>
                  </a:schemeClr>
                </a:solidFill>
              </a:rPr>
              <a:t> Rouge, ne </a:t>
            </a:r>
            <a:r>
              <a:rPr lang="en-CA" sz="2800" dirty="0" err="1" smtClean="0">
                <a:solidFill>
                  <a:schemeClr val="accent6">
                    <a:lumMod val="60000"/>
                    <a:lumOff val="40000"/>
                  </a:schemeClr>
                </a:solidFill>
              </a:rPr>
              <a:t>tarde</a:t>
            </a:r>
            <a:r>
              <a:rPr lang="en-CA" sz="2800" dirty="0" smtClean="0">
                <a:solidFill>
                  <a:schemeClr val="accent6">
                    <a:lumMod val="60000"/>
                    <a:lumOff val="40000"/>
                  </a:schemeClr>
                </a:solidFill>
              </a:rPr>
              <a:t> plus Nous nous </a:t>
            </a:r>
            <a:r>
              <a:rPr lang="en-CA" sz="2800" dirty="0" err="1" smtClean="0">
                <a:solidFill>
                  <a:schemeClr val="accent6">
                    <a:lumMod val="60000"/>
                    <a:lumOff val="40000"/>
                  </a:schemeClr>
                </a:solidFill>
              </a:rPr>
              <a:t>rendons</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juste</a:t>
            </a:r>
            <a:r>
              <a:rPr lang="en-CA" sz="2800" dirty="0" smtClean="0">
                <a:solidFill>
                  <a:schemeClr val="accent6">
                    <a:lumMod val="60000"/>
                    <a:lumOff val="40000"/>
                  </a:schemeClr>
                </a:solidFill>
              </a:rPr>
              <a:t> plus loin au long de la </a:t>
            </a:r>
            <a:r>
              <a:rPr lang="en-CA" sz="2800" dirty="0" err="1" smtClean="0">
                <a:solidFill>
                  <a:schemeClr val="accent6">
                    <a:lumMod val="60000"/>
                    <a:lumOff val="40000"/>
                  </a:schemeClr>
                </a:solidFill>
              </a:rPr>
              <a:t>voie</a:t>
            </a:r>
            <a:r>
              <a:rPr lang="en-CA" sz="2800" dirty="0" smtClean="0">
                <a:solidFill>
                  <a:schemeClr val="accent6">
                    <a:lumMod val="60000"/>
                    <a:lumOff val="40000"/>
                  </a:schemeClr>
                </a:solidFill>
              </a:rPr>
              <a:t>. </a:t>
            </a:r>
          </a:p>
          <a:p>
            <a:pPr marL="0" indent="0">
              <a:buNone/>
            </a:pPr>
            <a:endParaRPr lang="en-US" sz="2800" dirty="0"/>
          </a:p>
        </p:txBody>
      </p:sp>
      <p:pic>
        <p:nvPicPr>
          <p:cNvPr id="7" name="Picture 6"/>
          <p:cNvPicPr>
            <a:picLocks noChangeAspect="1"/>
          </p:cNvPicPr>
          <p:nvPr/>
        </p:nvPicPr>
        <p:blipFill>
          <a:blip r:embed="rId2"/>
          <a:stretch>
            <a:fillRect/>
          </a:stretch>
        </p:blipFill>
        <p:spPr>
          <a:xfrm>
            <a:off x="9788165" y="0"/>
            <a:ext cx="2403835" cy="2403835"/>
          </a:xfrm>
          <a:prstGeom prst="rect">
            <a:avLst/>
          </a:prstGeom>
        </p:spPr>
      </p:pic>
    </p:spTree>
    <p:extLst>
      <p:ext uri="{BB962C8B-B14F-4D97-AF65-F5344CB8AC3E}">
        <p14:creationId xmlns:p14="http://schemas.microsoft.com/office/powerpoint/2010/main" val="1681052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
            </a:r>
            <a:r>
              <a:rPr lang="en-CA" dirty="0" err="1" smtClean="0"/>
              <a:t>ridin</a:t>
            </a:r>
            <a:r>
              <a:rPr lang="en-CA" dirty="0" smtClean="0"/>
              <a:t> on the eastbound train”</a:t>
            </a:r>
            <a:br>
              <a:rPr lang="en-CA" dirty="0" smtClean="0"/>
            </a:br>
            <a:r>
              <a:rPr lang="en-CA" dirty="0" smtClean="0"/>
              <a:t>“…</a:t>
            </a:r>
            <a:r>
              <a:rPr lang="en-CA" dirty="0" err="1" smtClean="0"/>
              <a:t>il</a:t>
            </a:r>
            <a:r>
              <a:rPr lang="en-CA" dirty="0" smtClean="0"/>
              <a:t> </a:t>
            </a:r>
            <a:r>
              <a:rPr lang="en-CA" dirty="0" err="1" smtClean="0"/>
              <a:t>roule</a:t>
            </a:r>
            <a:r>
              <a:rPr lang="en-CA" dirty="0" smtClean="0"/>
              <a:t> </a:t>
            </a:r>
            <a:r>
              <a:rPr lang="en-CA" dirty="0" err="1" smtClean="0"/>
              <a:t>vers</a:t>
            </a:r>
            <a:r>
              <a:rPr lang="en-CA" dirty="0" smtClean="0"/>
              <a:t> </a:t>
            </a:r>
            <a:r>
              <a:rPr lang="en-CA" dirty="0" err="1" smtClean="0"/>
              <a:t>l’est</a:t>
            </a:r>
            <a:r>
              <a:rPr lang="en-CA" dirty="0" smtClean="0"/>
              <a:t> a </a:t>
            </a:r>
            <a:r>
              <a:rPr lang="en-CA" dirty="0" err="1" smtClean="0"/>
              <a:t>bord</a:t>
            </a:r>
            <a:r>
              <a:rPr lang="en-CA" dirty="0" smtClean="0"/>
              <a:t> le train”</a:t>
            </a:r>
            <a:endParaRPr lang="en-US" dirty="0"/>
          </a:p>
        </p:txBody>
      </p:sp>
      <p:sp>
        <p:nvSpPr>
          <p:cNvPr id="3" name="Content Placeholder 2"/>
          <p:cNvSpPr>
            <a:spLocks noGrp="1"/>
          </p:cNvSpPr>
          <p:nvPr>
            <p:ph sz="half" idx="1"/>
          </p:nvPr>
        </p:nvSpPr>
        <p:spPr>
          <a:xfrm>
            <a:off x="-1" y="2335898"/>
            <a:ext cx="5184743" cy="4063927"/>
          </a:xfrm>
        </p:spPr>
        <p:txBody>
          <a:bodyPr>
            <a:normAutofit/>
          </a:bodyPr>
          <a:lstStyle/>
          <a:p>
            <a:pPr marL="0" indent="0">
              <a:buNone/>
            </a:pPr>
            <a:r>
              <a:rPr lang="en-CA" sz="2000" dirty="0" smtClean="0"/>
              <a:t>Have you folks ever stopped to consider What it was to have no money—not a dime? Just fill yourselves with air and sunshine Like us hobos that are riding on the line</a:t>
            </a:r>
          </a:p>
          <a:p>
            <a:pPr marL="0" indent="0">
              <a:buNone/>
            </a:pPr>
            <a:endParaRPr lang="en-CA" sz="2000" dirty="0"/>
          </a:p>
          <a:p>
            <a:pPr marL="0" indent="0">
              <a:buNone/>
            </a:pPr>
            <a:endParaRPr lang="en-CA" sz="2000" dirty="0" smtClean="0"/>
          </a:p>
          <a:p>
            <a:pPr marL="0" indent="0">
              <a:buNone/>
            </a:pPr>
            <a:r>
              <a:rPr lang="en-CA" sz="2000" dirty="0" smtClean="0"/>
              <a:t>They say we have no worries No taxes, heat and coal bills to pay We get our heat and gas from the old smokestack As the old train goes </a:t>
            </a:r>
            <a:r>
              <a:rPr lang="en-CA" sz="2000" dirty="0" err="1" smtClean="0"/>
              <a:t>rattlin</a:t>
            </a:r>
            <a:r>
              <a:rPr lang="en-CA" sz="2000" dirty="0" smtClean="0"/>
              <a:t>’ on her way</a:t>
            </a:r>
            <a:endParaRPr lang="en-US" sz="2000" dirty="0"/>
          </a:p>
        </p:txBody>
      </p:sp>
      <p:sp>
        <p:nvSpPr>
          <p:cNvPr id="4" name="Content Placeholder 3"/>
          <p:cNvSpPr>
            <a:spLocks noGrp="1"/>
          </p:cNvSpPr>
          <p:nvPr>
            <p:ph sz="half" idx="2"/>
          </p:nvPr>
        </p:nvSpPr>
        <p:spPr>
          <a:xfrm>
            <a:off x="5288437" y="2336872"/>
            <a:ext cx="6749591" cy="4158195"/>
          </a:xfrm>
        </p:spPr>
        <p:txBody>
          <a:bodyPr>
            <a:normAutofit/>
          </a:bodyPr>
          <a:lstStyle/>
          <a:p>
            <a:pPr marL="0" indent="0">
              <a:buNone/>
            </a:pPr>
            <a:r>
              <a:rPr lang="en-CA" sz="2800" dirty="0" err="1" smtClean="0">
                <a:solidFill>
                  <a:schemeClr val="accent6">
                    <a:lumMod val="60000"/>
                    <a:lumOff val="40000"/>
                  </a:schemeClr>
                </a:solidFill>
              </a:rPr>
              <a:t>Avez-vous</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pris</a:t>
            </a:r>
            <a:r>
              <a:rPr lang="en-CA" sz="2800" dirty="0" smtClean="0">
                <a:solidFill>
                  <a:schemeClr val="accent6">
                    <a:lumMod val="60000"/>
                    <a:lumOff val="40000"/>
                  </a:schemeClr>
                </a:solidFill>
              </a:rPr>
              <a:t> pause à </a:t>
            </a:r>
            <a:r>
              <a:rPr lang="en-CA" sz="2800" dirty="0" err="1" smtClean="0">
                <a:solidFill>
                  <a:schemeClr val="accent6">
                    <a:lumMod val="60000"/>
                    <a:lumOff val="40000"/>
                  </a:schemeClr>
                </a:solidFill>
              </a:rPr>
              <a:t>songer</a:t>
            </a:r>
            <a:r>
              <a:rPr lang="en-CA" sz="2800" dirty="0" smtClean="0">
                <a:solidFill>
                  <a:schemeClr val="accent6">
                    <a:lumMod val="60000"/>
                    <a:lumOff val="40000"/>
                  </a:schemeClr>
                </a:solidFill>
              </a:rPr>
              <a:t>                A nous </a:t>
            </a:r>
            <a:r>
              <a:rPr lang="en-CA" sz="2800" dirty="0" err="1" smtClean="0">
                <a:solidFill>
                  <a:schemeClr val="accent6">
                    <a:lumMod val="60000"/>
                    <a:lumOff val="40000"/>
                  </a:schemeClr>
                </a:solidFill>
              </a:rPr>
              <a:t>autres</a:t>
            </a:r>
            <a:r>
              <a:rPr lang="en-CA" sz="2800" dirty="0" smtClean="0">
                <a:solidFill>
                  <a:schemeClr val="accent6">
                    <a:lumMod val="60000"/>
                    <a:lumOff val="40000"/>
                  </a:schemeClr>
                </a:solidFill>
              </a:rPr>
              <a:t> vivant sans </a:t>
            </a:r>
            <a:r>
              <a:rPr lang="en-CA" sz="2800" dirty="0" err="1" smtClean="0">
                <a:solidFill>
                  <a:schemeClr val="accent6">
                    <a:lumMod val="60000"/>
                    <a:lumOff val="40000"/>
                  </a:schemeClr>
                </a:solidFill>
              </a:rPr>
              <a:t>rien</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en</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poche</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Remplisser-vous</a:t>
            </a:r>
            <a:r>
              <a:rPr lang="en-CA" sz="2800" dirty="0" smtClean="0">
                <a:solidFill>
                  <a:schemeClr val="accent6">
                    <a:lumMod val="60000"/>
                    <a:lumOff val="40000"/>
                  </a:schemeClr>
                </a:solidFill>
              </a:rPr>
              <a:t> de </a:t>
            </a:r>
            <a:r>
              <a:rPr lang="en-CA" sz="2800" dirty="0" err="1" smtClean="0">
                <a:solidFill>
                  <a:schemeClr val="accent6">
                    <a:lumMod val="60000"/>
                    <a:lumOff val="40000"/>
                  </a:schemeClr>
                </a:solidFill>
              </a:rPr>
              <a:t>l’air</a:t>
            </a:r>
            <a:r>
              <a:rPr lang="en-CA" sz="2800" dirty="0" smtClean="0">
                <a:solidFill>
                  <a:schemeClr val="accent6">
                    <a:lumMod val="60000"/>
                    <a:lumOff val="40000"/>
                  </a:schemeClr>
                </a:solidFill>
              </a:rPr>
              <a:t> et du </a:t>
            </a:r>
            <a:r>
              <a:rPr lang="en-CA" sz="2800" dirty="0" err="1" smtClean="0">
                <a:solidFill>
                  <a:schemeClr val="accent6">
                    <a:lumMod val="60000"/>
                    <a:lumOff val="40000"/>
                  </a:schemeClr>
                </a:solidFill>
              </a:rPr>
              <a:t>soleil</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Comme</a:t>
            </a:r>
            <a:r>
              <a:rPr lang="en-CA" sz="2800" dirty="0" smtClean="0">
                <a:solidFill>
                  <a:schemeClr val="accent6">
                    <a:lumMod val="60000"/>
                    <a:lumOff val="40000"/>
                  </a:schemeClr>
                </a:solidFill>
              </a:rPr>
              <a:t> les </a:t>
            </a:r>
            <a:r>
              <a:rPr lang="en-CA" sz="2800" dirty="0" err="1" smtClean="0">
                <a:solidFill>
                  <a:schemeClr val="accent6">
                    <a:lumMod val="60000"/>
                    <a:lumOff val="40000"/>
                  </a:schemeClr>
                </a:solidFill>
              </a:rPr>
              <a:t>chemineaux</a:t>
            </a:r>
            <a:r>
              <a:rPr lang="en-CA" sz="2800" dirty="0" smtClean="0">
                <a:solidFill>
                  <a:schemeClr val="accent6">
                    <a:lumMod val="60000"/>
                    <a:lumOff val="40000"/>
                  </a:schemeClr>
                </a:solidFill>
              </a:rPr>
              <a:t> à </a:t>
            </a:r>
            <a:r>
              <a:rPr lang="en-CA" sz="2800" dirty="0" err="1" smtClean="0">
                <a:solidFill>
                  <a:schemeClr val="accent6">
                    <a:lumMod val="60000"/>
                    <a:lumOff val="40000"/>
                  </a:schemeClr>
                </a:solidFill>
              </a:rPr>
              <a:t>bord</a:t>
            </a:r>
            <a:r>
              <a:rPr lang="en-CA" sz="2800" dirty="0" smtClean="0">
                <a:solidFill>
                  <a:schemeClr val="accent6">
                    <a:lumMod val="60000"/>
                    <a:lumOff val="40000"/>
                  </a:schemeClr>
                </a:solidFill>
              </a:rPr>
              <a:t> le train du </a:t>
            </a:r>
            <a:r>
              <a:rPr lang="en-CA" sz="2800" dirty="0" err="1" smtClean="0">
                <a:solidFill>
                  <a:schemeClr val="accent6">
                    <a:lumMod val="60000"/>
                    <a:lumOff val="40000"/>
                  </a:schemeClr>
                </a:solidFill>
              </a:rPr>
              <a:t>proche</a:t>
            </a:r>
            <a:r>
              <a:rPr lang="en-CA" sz="2800" dirty="0" smtClean="0">
                <a:solidFill>
                  <a:schemeClr val="accent6">
                    <a:lumMod val="60000"/>
                    <a:lumOff val="40000"/>
                  </a:schemeClr>
                </a:solidFill>
              </a:rPr>
              <a:t>. </a:t>
            </a:r>
          </a:p>
          <a:p>
            <a:pPr marL="0" indent="0">
              <a:buNone/>
            </a:pPr>
            <a:r>
              <a:rPr lang="en-CA" sz="2800" dirty="0" smtClean="0">
                <a:solidFill>
                  <a:schemeClr val="accent6">
                    <a:lumMod val="60000"/>
                    <a:lumOff val="40000"/>
                  </a:schemeClr>
                </a:solidFill>
              </a:rPr>
              <a:t>On </a:t>
            </a:r>
            <a:r>
              <a:rPr lang="en-CA" sz="2800" dirty="0" err="1" smtClean="0">
                <a:solidFill>
                  <a:schemeClr val="accent6">
                    <a:lumMod val="60000"/>
                    <a:lumOff val="40000"/>
                  </a:schemeClr>
                </a:solidFill>
              </a:rPr>
              <a:t>dit</a:t>
            </a:r>
            <a:r>
              <a:rPr lang="en-CA" sz="2800" dirty="0" smtClean="0">
                <a:solidFill>
                  <a:schemeClr val="accent6">
                    <a:lumMod val="60000"/>
                    <a:lumOff val="40000"/>
                  </a:schemeClr>
                </a:solidFill>
              </a:rPr>
              <a:t> que nous </a:t>
            </a:r>
            <a:r>
              <a:rPr lang="en-CA" sz="2800" dirty="0" err="1" smtClean="0">
                <a:solidFill>
                  <a:schemeClr val="accent6">
                    <a:lumMod val="60000"/>
                    <a:lumOff val="40000"/>
                  </a:schemeClr>
                </a:solidFill>
              </a:rPr>
              <a:t>sommes</a:t>
            </a:r>
            <a:r>
              <a:rPr lang="en-CA" sz="2800" dirty="0" smtClean="0">
                <a:solidFill>
                  <a:schemeClr val="accent6">
                    <a:lumMod val="60000"/>
                    <a:lumOff val="40000"/>
                  </a:schemeClr>
                </a:solidFill>
              </a:rPr>
              <a:t> sans ennui      Ni </a:t>
            </a:r>
            <a:r>
              <a:rPr lang="en-CA" sz="2800" dirty="0" err="1" smtClean="0">
                <a:solidFill>
                  <a:schemeClr val="accent6">
                    <a:lumMod val="60000"/>
                    <a:lumOff val="40000"/>
                  </a:schemeClr>
                </a:solidFill>
              </a:rPr>
              <a:t>taxe</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ni</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chauffage</a:t>
            </a:r>
            <a:r>
              <a:rPr lang="en-CA" sz="2800" dirty="0" smtClean="0">
                <a:solidFill>
                  <a:schemeClr val="accent6">
                    <a:lumMod val="60000"/>
                    <a:lumOff val="40000"/>
                  </a:schemeClr>
                </a:solidFill>
              </a:rPr>
              <a:t> à payer         </a:t>
            </a:r>
            <a:r>
              <a:rPr lang="en-CA" sz="2800" dirty="0" err="1" smtClean="0">
                <a:solidFill>
                  <a:schemeClr val="accent6">
                    <a:lumMod val="60000"/>
                    <a:lumOff val="40000"/>
                  </a:schemeClr>
                </a:solidFill>
              </a:rPr>
              <a:t>Comme</a:t>
            </a:r>
            <a:r>
              <a:rPr lang="en-CA" sz="2800" dirty="0" smtClean="0">
                <a:solidFill>
                  <a:schemeClr val="accent6">
                    <a:lumMod val="60000"/>
                    <a:lumOff val="40000"/>
                  </a:schemeClr>
                </a:solidFill>
              </a:rPr>
              <a:t> le train suit son </a:t>
            </a:r>
            <a:r>
              <a:rPr lang="en-CA" sz="2800" dirty="0" err="1" smtClean="0">
                <a:solidFill>
                  <a:schemeClr val="accent6">
                    <a:lumMod val="60000"/>
                    <a:lumOff val="40000"/>
                  </a:schemeClr>
                </a:solidFill>
              </a:rPr>
              <a:t>chemin</a:t>
            </a:r>
            <a:r>
              <a:rPr lang="en-CA" sz="2800" dirty="0" smtClean="0">
                <a:solidFill>
                  <a:schemeClr val="accent6">
                    <a:lumMod val="60000"/>
                    <a:lumOff val="40000"/>
                  </a:schemeClr>
                </a:solidFill>
              </a:rPr>
              <a:t> </a:t>
            </a:r>
            <a:r>
              <a:rPr lang="en-CA" sz="2800" dirty="0" err="1" smtClean="0">
                <a:solidFill>
                  <a:schemeClr val="accent6">
                    <a:lumMod val="60000"/>
                    <a:lumOff val="40000"/>
                  </a:schemeClr>
                </a:solidFill>
              </a:rPr>
              <a:t>iI</a:t>
            </a:r>
            <a:r>
              <a:rPr lang="en-CA" sz="2800" dirty="0" smtClean="0">
                <a:solidFill>
                  <a:schemeClr val="accent6">
                    <a:lumMod val="60000"/>
                    <a:lumOff val="40000"/>
                  </a:schemeClr>
                </a:solidFill>
              </a:rPr>
              <a:t> nous </a:t>
            </a:r>
            <a:r>
              <a:rPr lang="en-CA" sz="2800" dirty="0" err="1" smtClean="0">
                <a:solidFill>
                  <a:schemeClr val="accent6">
                    <a:lumMod val="60000"/>
                    <a:lumOff val="40000"/>
                  </a:schemeClr>
                </a:solidFill>
              </a:rPr>
              <a:t>rechauffe</a:t>
            </a:r>
            <a:r>
              <a:rPr lang="en-CA" sz="2800" dirty="0" smtClean="0">
                <a:solidFill>
                  <a:schemeClr val="accent6">
                    <a:lumMod val="60000"/>
                    <a:lumOff val="40000"/>
                  </a:schemeClr>
                </a:solidFill>
              </a:rPr>
              <a:t>                                            Du </a:t>
            </a:r>
            <a:r>
              <a:rPr lang="en-CA" sz="2800" dirty="0" err="1" smtClean="0">
                <a:solidFill>
                  <a:schemeClr val="accent6">
                    <a:lumMod val="60000"/>
                    <a:lumOff val="40000"/>
                  </a:schemeClr>
                </a:solidFill>
              </a:rPr>
              <a:t>gaz</a:t>
            </a:r>
            <a:r>
              <a:rPr lang="en-CA" sz="2800" dirty="0" smtClean="0">
                <a:solidFill>
                  <a:schemeClr val="accent6">
                    <a:lumMod val="60000"/>
                    <a:lumOff val="40000"/>
                  </a:schemeClr>
                </a:solidFill>
              </a:rPr>
              <a:t> de la </a:t>
            </a:r>
            <a:r>
              <a:rPr lang="en-CA" sz="2800" dirty="0" err="1" smtClean="0">
                <a:solidFill>
                  <a:schemeClr val="accent6">
                    <a:lumMod val="60000"/>
                    <a:lumOff val="40000"/>
                  </a:schemeClr>
                </a:solidFill>
              </a:rPr>
              <a:t>cheminée</a:t>
            </a:r>
            <a:r>
              <a:rPr lang="en-CA" sz="2800" dirty="0" smtClean="0"/>
              <a:t> </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926" y="0"/>
            <a:ext cx="3604920" cy="1974973"/>
          </a:xfrm>
          <a:prstGeom prst="rect">
            <a:avLst/>
          </a:prstGeom>
        </p:spPr>
      </p:pic>
    </p:spTree>
    <p:extLst>
      <p:ext uri="{BB962C8B-B14F-4D97-AF65-F5344CB8AC3E}">
        <p14:creationId xmlns:p14="http://schemas.microsoft.com/office/powerpoint/2010/main" val="328422638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1025</TotalTime>
  <Words>1834</Words>
  <Application>Microsoft Office PowerPoint</Application>
  <PresentationFormat>Widescreen</PresentationFormat>
  <Paragraphs>93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Trebuchet MS</vt:lpstr>
      <vt:lpstr>Berlin</vt:lpstr>
      <vt:lpstr>Hopping the Train …  and Stopping the Train Part 1</vt:lpstr>
      <vt:lpstr>DISCLAIMER - WARNING</vt:lpstr>
      <vt:lpstr>PowerPoint Presentation</vt:lpstr>
      <vt:lpstr>Getting on board  / se mettre à bord</vt:lpstr>
      <vt:lpstr>Places to ride … from most dangerous to safer Lieux à se cacher, du plus au moins dangereux</vt:lpstr>
      <vt:lpstr>Better places to ride / Lieux plus surs …</vt:lpstr>
      <vt:lpstr>Freight Train, d’Elizabeth Cotton </vt:lpstr>
      <vt:lpstr>Hobo’s song to the Mountie, de Wilf Carter</vt:lpstr>
      <vt:lpstr>“…ridin on the eastbound train” “…il roule vers l’est a bord le train”</vt:lpstr>
      <vt:lpstr>PowerPoint Presentation</vt:lpstr>
      <vt:lpstr>Chant du chemineau à la GRC</vt:lpstr>
      <vt:lpstr>The Kettle Valley Line / La ligne de la Kettle Valley</vt:lpstr>
      <vt:lpstr>The Kettle Valley Line / La ligne de la Kettle Valley</vt:lpstr>
      <vt:lpstr>… through the ventilator / par le ventilateur   from the cook / du cusinier</vt:lpstr>
      <vt:lpstr>Tip ‘em and book ‘em  /  Saluer puis apprénder</vt:lpstr>
      <vt:lpstr>Assignment for Friday, November 12    Devoirs pour vendredi, 12 novembre </vt:lpstr>
      <vt:lpstr>“The Gambler”   “Le Parieur”  (chorus)     (refrain)</vt:lpstr>
      <vt:lpstr>Songs as acknowledged. Other program material   © Canadian Specific Enterprises, a subsidiary of Canadian Classroom on Rails Experience (CCORE)</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Hopping the Train …  and Stopping the Train Part 1</dc:title>
  <dc:creator>David Watts</dc:creator>
  <cp:lastModifiedBy>David Watts</cp:lastModifiedBy>
  <cp:revision>81</cp:revision>
  <dcterms:created xsi:type="dcterms:W3CDTF">2021-11-03T17:36:58Z</dcterms:created>
  <dcterms:modified xsi:type="dcterms:W3CDTF">2021-11-04T12:20:44Z</dcterms:modified>
</cp:coreProperties>
</file>